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320" r:id="rId3"/>
    <p:sldId id="305" r:id="rId4"/>
    <p:sldId id="321" r:id="rId5"/>
    <p:sldId id="294" r:id="rId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Katrine Hansen" initials="AKH" lastIdx="2" clrIdx="0">
    <p:extLst>
      <p:ext uri="{19B8F6BF-5375-455C-9EA6-DF929625EA0E}">
        <p15:presenceInfo xmlns:p15="http://schemas.microsoft.com/office/powerpoint/2012/main" userId="S-1-5-21-2100284113-1573851820-878952375-393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105" autoAdjust="0"/>
  </p:normalViewPr>
  <p:slideViewPr>
    <p:cSldViewPr snapToGrid="0">
      <p:cViewPr>
        <p:scale>
          <a:sx n="69" d="100"/>
          <a:sy n="69" d="100"/>
        </p:scale>
        <p:origin x="21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EA8AE-65C5-4187-A12B-4FEA5C2EB2DC}" type="datetimeFigureOut">
              <a:rPr lang="da-DK" smtClean="0"/>
              <a:t>23-03-2022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ADA08-23A6-49D1-A774-94CF1E8814F2}" type="slidenum">
              <a:rPr lang="da-DK" smtClean="0"/>
              <a:t>‹nr.›</a:t>
            </a:fld>
            <a:endParaRPr lang="da-DK"/>
          </a:p>
        </p:txBody>
      </p:sp>
    </p:spTree>
    <p:extLst>
      <p:ext uri="{BB962C8B-B14F-4D97-AF65-F5344CB8AC3E}">
        <p14:creationId xmlns:p14="http://schemas.microsoft.com/office/powerpoint/2010/main" val="398579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baseline="0" dirty="0"/>
          </a:p>
          <a:p>
            <a:endParaRPr lang="en-US" baseline="0" dirty="0"/>
          </a:p>
        </p:txBody>
      </p:sp>
      <p:sp>
        <p:nvSpPr>
          <p:cNvPr id="4" name="Pladsholder til slidenummer 3"/>
          <p:cNvSpPr>
            <a:spLocks noGrp="1"/>
          </p:cNvSpPr>
          <p:nvPr>
            <p:ph type="sldNum" sz="quarter" idx="10"/>
          </p:nvPr>
        </p:nvSpPr>
        <p:spPr/>
        <p:txBody>
          <a:bodyPr/>
          <a:lstStyle/>
          <a:p>
            <a:fld id="{F43ADA08-23A6-49D1-A774-94CF1E8814F2}" type="slidenum">
              <a:rPr lang="da-DK" smtClean="0"/>
              <a:t>1</a:t>
            </a:fld>
            <a:endParaRPr lang="da-DK"/>
          </a:p>
        </p:txBody>
      </p:sp>
    </p:spTree>
    <p:extLst>
      <p:ext uri="{BB962C8B-B14F-4D97-AF65-F5344CB8AC3E}">
        <p14:creationId xmlns:p14="http://schemas.microsoft.com/office/powerpoint/2010/main" val="55322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To understand</a:t>
            </a:r>
            <a:r>
              <a:rPr lang="da-DK" baseline="0" dirty="0"/>
              <a:t> </a:t>
            </a:r>
            <a:r>
              <a:rPr lang="da-DK" baseline="0" dirty="0" err="1"/>
              <a:t>how</a:t>
            </a:r>
            <a:r>
              <a:rPr lang="da-DK" baseline="0" dirty="0"/>
              <a:t> the WholEUGrain </a:t>
            </a:r>
            <a:r>
              <a:rPr lang="da-DK" baseline="0" dirty="0" err="1"/>
              <a:t>project</a:t>
            </a:r>
            <a:r>
              <a:rPr lang="da-DK" baseline="0" dirty="0"/>
              <a:t> </a:t>
            </a:r>
            <a:r>
              <a:rPr lang="da-DK" baseline="0" dirty="0" err="1"/>
              <a:t>came</a:t>
            </a:r>
            <a:r>
              <a:rPr lang="da-DK" baseline="0" dirty="0"/>
              <a:t> </a:t>
            </a:r>
            <a:r>
              <a:rPr lang="da-DK" baseline="0" dirty="0" err="1"/>
              <a:t>about</a:t>
            </a:r>
            <a:r>
              <a:rPr lang="da-DK" baseline="0" dirty="0"/>
              <a:t>, I </a:t>
            </a:r>
            <a:r>
              <a:rPr lang="da-DK" baseline="0" dirty="0" err="1"/>
              <a:t>would</a:t>
            </a:r>
            <a:r>
              <a:rPr lang="da-DK" baseline="0" dirty="0"/>
              <a:t> </a:t>
            </a:r>
            <a:r>
              <a:rPr lang="da-DK" baseline="0" dirty="0" err="1"/>
              <a:t>like</a:t>
            </a:r>
            <a:r>
              <a:rPr lang="da-DK" baseline="0" dirty="0"/>
              <a:t> to </a:t>
            </a:r>
            <a:r>
              <a:rPr lang="da-DK" baseline="0" dirty="0" err="1"/>
              <a:t>play</a:t>
            </a:r>
            <a:r>
              <a:rPr lang="da-DK" baseline="0" dirty="0"/>
              <a:t> a </a:t>
            </a:r>
            <a:r>
              <a:rPr lang="da-DK" baseline="0" dirty="0" err="1"/>
              <a:t>viceo</a:t>
            </a:r>
            <a:r>
              <a:rPr lang="da-DK" baseline="0" dirty="0"/>
              <a:t> </a:t>
            </a:r>
            <a:r>
              <a:rPr lang="da-DK" baseline="0" dirty="0" err="1"/>
              <a:t>that</a:t>
            </a:r>
            <a:r>
              <a:rPr lang="da-DK" baseline="0" dirty="0"/>
              <a:t> </a:t>
            </a:r>
            <a:r>
              <a:rPr lang="da-DK" baseline="0" dirty="0" err="1"/>
              <a:t>summerizes</a:t>
            </a:r>
            <a:r>
              <a:rPr lang="da-DK" baseline="0" dirty="0"/>
              <a:t> the </a:t>
            </a:r>
            <a:r>
              <a:rPr lang="da-DK" baseline="0" dirty="0" err="1"/>
              <a:t>constallation</a:t>
            </a:r>
            <a:r>
              <a:rPr lang="da-DK" baseline="0" dirty="0"/>
              <a:t> and </a:t>
            </a:r>
            <a:r>
              <a:rPr lang="da-DK" baseline="0" dirty="0" err="1"/>
              <a:t>success</a:t>
            </a:r>
            <a:r>
              <a:rPr lang="da-DK" baseline="0" dirty="0"/>
              <a:t> of the Danish </a:t>
            </a:r>
            <a:r>
              <a:rPr lang="da-DK" baseline="0" dirty="0" err="1"/>
              <a:t>Wholegrain</a:t>
            </a:r>
            <a:r>
              <a:rPr lang="da-DK" baseline="0" dirty="0"/>
              <a:t> </a:t>
            </a:r>
            <a:r>
              <a:rPr lang="da-DK" baseline="0" dirty="0" err="1"/>
              <a:t>Partnership</a:t>
            </a:r>
            <a:endParaRPr lang="da-DK" baseline="0" dirty="0"/>
          </a:p>
          <a:p>
            <a:endParaRPr lang="da-DK" baseline="0" dirty="0"/>
          </a:p>
          <a:p>
            <a:r>
              <a:rPr lang="da-DK" dirty="0"/>
              <a:t>Play Video</a:t>
            </a:r>
          </a:p>
        </p:txBody>
      </p:sp>
      <p:sp>
        <p:nvSpPr>
          <p:cNvPr id="4" name="Pladsholder til slidenummer 3"/>
          <p:cNvSpPr>
            <a:spLocks noGrp="1"/>
          </p:cNvSpPr>
          <p:nvPr>
            <p:ph type="sldNum" sz="quarter" idx="10"/>
          </p:nvPr>
        </p:nvSpPr>
        <p:spPr/>
        <p:txBody>
          <a:bodyPr/>
          <a:lstStyle/>
          <a:p>
            <a:fld id="{F43ADA08-23A6-49D1-A774-94CF1E8814F2}" type="slidenum">
              <a:rPr lang="da-DK" smtClean="0"/>
              <a:t>2</a:t>
            </a:fld>
            <a:endParaRPr lang="da-DK"/>
          </a:p>
        </p:txBody>
      </p:sp>
    </p:spTree>
    <p:extLst>
      <p:ext uri="{BB962C8B-B14F-4D97-AF65-F5344CB8AC3E}">
        <p14:creationId xmlns:p14="http://schemas.microsoft.com/office/powerpoint/2010/main" val="61706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err="1"/>
              <a:t>Emanated</a:t>
            </a:r>
            <a:r>
              <a:rPr lang="da-DK" dirty="0"/>
              <a:t> from the Danish Whole </a:t>
            </a:r>
            <a:r>
              <a:rPr lang="da-DK" dirty="0" err="1"/>
              <a:t>grain</a:t>
            </a:r>
            <a:r>
              <a:rPr lang="da-DK" baseline="0" dirty="0"/>
              <a:t> </a:t>
            </a:r>
            <a:r>
              <a:rPr lang="da-DK" baseline="0" dirty="0" err="1"/>
              <a:t>partnersip</a:t>
            </a:r>
            <a:r>
              <a:rPr lang="da-DK" baseline="0" dirty="0"/>
              <a:t> and </a:t>
            </a:r>
            <a:r>
              <a:rPr lang="da-DK" baseline="0" dirty="0" err="1"/>
              <a:t>its</a:t>
            </a:r>
            <a:r>
              <a:rPr lang="da-DK" baseline="0" dirty="0"/>
              <a:t> </a:t>
            </a:r>
            <a:r>
              <a:rPr lang="da-DK" baseline="0" dirty="0" err="1"/>
              <a:t>success</a:t>
            </a:r>
            <a:r>
              <a:rPr lang="da-DK" baseline="0" dirty="0"/>
              <a:t> in </a:t>
            </a:r>
            <a:r>
              <a:rPr lang="da-DK" baseline="0" dirty="0" err="1"/>
              <a:t>increasing</a:t>
            </a:r>
            <a:r>
              <a:rPr lang="da-DK" baseline="0" dirty="0"/>
              <a:t> the </a:t>
            </a:r>
            <a:r>
              <a:rPr lang="da-DK" baseline="0" dirty="0" err="1"/>
              <a:t>whole</a:t>
            </a:r>
            <a:r>
              <a:rPr lang="da-DK" baseline="0" dirty="0"/>
              <a:t> </a:t>
            </a:r>
            <a:r>
              <a:rPr lang="da-DK" baseline="0" dirty="0" err="1"/>
              <a:t>grain</a:t>
            </a:r>
            <a:r>
              <a:rPr lang="da-DK" baseline="0" dirty="0"/>
              <a:t>  </a:t>
            </a:r>
            <a:r>
              <a:rPr lang="da-DK" baseline="0" dirty="0" err="1"/>
              <a:t>intake</a:t>
            </a:r>
            <a:r>
              <a:rPr lang="da-DK" baseline="0" dirty="0"/>
              <a:t> in Denmark </a:t>
            </a:r>
            <a:r>
              <a:rPr lang="da-DK" dirty="0"/>
              <a:t>and </a:t>
            </a:r>
            <a:r>
              <a:rPr lang="da-DK" dirty="0" err="1"/>
              <a:t>aims</a:t>
            </a:r>
            <a:r>
              <a:rPr lang="da-DK" dirty="0"/>
              <a:t> to </a:t>
            </a:r>
            <a:r>
              <a:rPr lang="da-DK" dirty="0" err="1"/>
              <a:t>disseminate</a:t>
            </a:r>
            <a:r>
              <a:rPr lang="da-DK" dirty="0"/>
              <a:t> </a:t>
            </a:r>
            <a:r>
              <a:rPr lang="da-DK" dirty="0" err="1"/>
              <a:t>experiences</a:t>
            </a:r>
            <a:r>
              <a:rPr lang="da-DK" dirty="0"/>
              <a:t> from </a:t>
            </a:r>
            <a:r>
              <a:rPr lang="en-US" sz="1200" kern="1200" dirty="0">
                <a:solidFill>
                  <a:schemeClr val="tx1"/>
                </a:solidFill>
                <a:latin typeface="+mn-lt"/>
                <a:ea typeface="+mn-ea"/>
                <a:cs typeface="+mn-cs"/>
              </a:rPr>
              <a:t>the Danish Whole Grain Partnership to other European Countries, in order to provide the necessary competencies and knowledge to initiate and run a public-private partnership to increase the intake of whole grain in the population</a:t>
            </a:r>
            <a:r>
              <a:rPr lang="en-US" sz="1200" kern="1200" baseline="0" dirty="0">
                <a:solidFill>
                  <a:schemeClr val="tx1"/>
                </a:solidFill>
                <a:latin typeface="+mn-lt"/>
                <a:ea typeface="+mn-ea"/>
                <a:cs typeface="+mn-cs"/>
              </a:rPr>
              <a:t> that is suitable for the specific context.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a:t>
            </a:r>
            <a:r>
              <a:rPr lang="en-US" baseline="0" dirty="0"/>
              <a:t>he</a:t>
            </a:r>
            <a:r>
              <a:rPr lang="en-US" dirty="0"/>
              <a:t> WholEUGrain project was launched in November 2019 and will end in October 2022</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noProof="0" dirty="0"/>
          </a:p>
          <a:p>
            <a:pPr marL="171450" indent="-171450">
              <a:lnSpc>
                <a:spcPct val="100000"/>
              </a:lnSpc>
              <a:buFontTx/>
              <a:buChar char="-"/>
            </a:pPr>
            <a:r>
              <a:rPr lang="en-US" noProof="0" dirty="0"/>
              <a:t>The project</a:t>
            </a:r>
            <a:r>
              <a:rPr lang="en-US" baseline="0" noProof="0" dirty="0"/>
              <a:t> consist of four different countries; Denmark, Romania, Slovenia and Bosnia and Herzegovina. However, other countries are able to follow the project and thereby benefit from this action through different activities like for instance the spring school today. </a:t>
            </a:r>
          </a:p>
          <a:p>
            <a:pPr marL="171450" indent="-171450">
              <a:lnSpc>
                <a:spcPct val="100000"/>
              </a:lnSpc>
              <a:buFontTx/>
              <a:buChar char="-"/>
            </a:pPr>
            <a:endParaRPr lang="en-US" noProof="0" dirty="0"/>
          </a:p>
          <a:p>
            <a:pPr marL="171450" indent="-171450">
              <a:lnSpc>
                <a:spcPct val="100000"/>
              </a:lnSpc>
              <a:buFontTx/>
              <a:buChar char="-"/>
            </a:pPr>
            <a:r>
              <a:rPr lang="en-US" noProof="0" dirty="0"/>
              <a:t>The </a:t>
            </a:r>
            <a:r>
              <a:rPr lang="en-US" noProof="0" dirty="0" err="1"/>
              <a:t>WholEuGrain</a:t>
            </a:r>
            <a:r>
              <a:rPr lang="en-US" baseline="0" noProof="0" dirty="0"/>
              <a:t> project includes partners from both the industry, NGO’s and ministries. </a:t>
            </a:r>
            <a:r>
              <a:rPr lang="en-US" baseline="0" noProof="0" dirty="0">
                <a:sym typeface="Wingdings" panose="05000000000000000000" pitchFamily="2" charset="2"/>
              </a:rPr>
              <a:t> </a:t>
            </a:r>
            <a:r>
              <a:rPr lang="en-US" noProof="0" dirty="0"/>
              <a:t>It’s important</a:t>
            </a:r>
            <a:r>
              <a:rPr lang="en-US" baseline="0" noProof="0" dirty="0"/>
              <a:t> </a:t>
            </a:r>
            <a:r>
              <a:rPr lang="en-US" noProof="0" dirty="0"/>
              <a:t>to have both the industry, NGO’s and ministries included</a:t>
            </a:r>
            <a:r>
              <a:rPr lang="en-US" baseline="0" noProof="0" dirty="0"/>
              <a:t> as projects partners </a:t>
            </a:r>
            <a:r>
              <a:rPr lang="en-US" baseline="0" noProof="0" dirty="0">
                <a:sym typeface="Wingdings" panose="05000000000000000000" pitchFamily="2" charset="2"/>
              </a:rPr>
              <a:t>as it strengthen the cooperation and make sure that all sides of the story is being told and that all experiences can be reflected in gathering experiences and lessons learned to develop and establish whole grain partnerships in the project partner countries. </a:t>
            </a:r>
          </a:p>
          <a:p>
            <a:pPr marL="171450" indent="-171450">
              <a:lnSpc>
                <a:spcPct val="100000"/>
              </a:lnSpc>
              <a:buFontTx/>
              <a:buChar char="-"/>
            </a:pPr>
            <a:endParaRPr lang="en-US" baseline="0" noProof="0" dirty="0">
              <a:sym typeface="Wingdings" panose="05000000000000000000" pitchFamily="2" charset="2"/>
            </a:endParaRPr>
          </a:p>
          <a:p>
            <a:pPr marL="171450" indent="-171450">
              <a:lnSpc>
                <a:spcPct val="100000"/>
              </a:lnSpc>
              <a:buFontTx/>
              <a:buChar char="-"/>
            </a:pPr>
            <a:r>
              <a:rPr lang="en-US" b="0" baseline="0" noProof="0" dirty="0"/>
              <a:t>The focus on the first two years of the project has been on developing the tools needed for establishing the national whole grain partnership. The focus for the last year of the project will be on knowledge sharing and establishing the national whole grain partnerships in the project partner countries</a:t>
            </a:r>
            <a:endParaRPr lang="en-US" baseline="0" noProof="0" dirty="0">
              <a:sym typeface="Wingdings" panose="05000000000000000000" pitchFamily="2" charset="2"/>
            </a:endParaRPr>
          </a:p>
        </p:txBody>
      </p:sp>
      <p:sp>
        <p:nvSpPr>
          <p:cNvPr id="4" name="Pladsholder til slidenummer 3"/>
          <p:cNvSpPr>
            <a:spLocks noGrp="1"/>
          </p:cNvSpPr>
          <p:nvPr>
            <p:ph type="sldNum" sz="quarter" idx="10"/>
          </p:nvPr>
        </p:nvSpPr>
        <p:spPr/>
        <p:txBody>
          <a:bodyPr/>
          <a:lstStyle/>
          <a:p>
            <a:fld id="{10FA777A-F6FD-45FA-AA28-63639BEC85A4}" type="slidenum">
              <a:rPr lang="da-DK" smtClean="0"/>
              <a:t>3</a:t>
            </a:fld>
            <a:endParaRPr lang="da-DK"/>
          </a:p>
        </p:txBody>
      </p:sp>
    </p:spTree>
    <p:extLst>
      <p:ext uri="{BB962C8B-B14F-4D97-AF65-F5344CB8AC3E}">
        <p14:creationId xmlns:p14="http://schemas.microsoft.com/office/powerpoint/2010/main" val="107470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order to provide the necessary competencies and knowledge to initiate and run a whole grain partnership, the project has developed tailored transfer tools to facilitate this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noProof="0" dirty="0"/>
              <a:t>One of the most important deliverables under the WholEUGrain project is the updated evidence-base. The evidence base </a:t>
            </a:r>
            <a:r>
              <a:rPr lang="en-GB" sz="1200" kern="1200" dirty="0">
                <a:solidFill>
                  <a:schemeClr val="tx1"/>
                </a:solidFill>
                <a:effectLst/>
                <a:latin typeface="+mn-lt"/>
                <a:ea typeface="+mn-ea"/>
                <a:cs typeface="+mn-cs"/>
              </a:rPr>
              <a:t>considers the definition of whole grains and whole-grain products, it reviews the evidence regarding the health benefits of whole-grain consumption, provides insight into the sustainability aspects of whole grains, and gathers knowledge of relevant aspects necessary to the establishment of national recommendations for whole-grain consumption and has the primary intention of making the project partners take informed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noProof="0" dirty="0">
                <a:solidFill>
                  <a:schemeClr val="tx1"/>
                </a:solidFill>
                <a:effectLst/>
                <a:latin typeface="+mn-lt"/>
                <a:ea typeface="+mn-ea"/>
                <a:cs typeface="+mn-cs"/>
              </a:rPr>
              <a:t>Another important tool is </a:t>
            </a:r>
            <a:r>
              <a:rPr lang="da-DK" baseline="0" dirty="0"/>
              <a:t>the </a:t>
            </a:r>
            <a:r>
              <a:rPr lang="da-DK" baseline="0" dirty="0" err="1"/>
              <a:t>Toolbox</a:t>
            </a:r>
            <a:r>
              <a:rPr lang="da-DK" baseline="0" dirty="0"/>
              <a:t> </a:t>
            </a:r>
            <a:r>
              <a:rPr lang="da-DK" baseline="0" dirty="0" err="1"/>
              <a:t>developed</a:t>
            </a:r>
            <a:r>
              <a:rPr lang="da-DK" baseline="0" dirty="0"/>
              <a:t> by the Danish cancer society, </a:t>
            </a:r>
            <a:r>
              <a:rPr lang="da-DK" baseline="0" dirty="0" err="1"/>
              <a:t>which</a:t>
            </a:r>
            <a:r>
              <a:rPr lang="da-DK" baseline="0" dirty="0"/>
              <a:t> is a </a:t>
            </a:r>
            <a:r>
              <a:rPr lang="da-DK" baseline="0" dirty="0" err="1"/>
              <a:t>collection</a:t>
            </a:r>
            <a:r>
              <a:rPr lang="da-DK" baseline="0" dirty="0"/>
              <a:t> of </a:t>
            </a:r>
            <a:r>
              <a:rPr lang="da-DK" baseline="0" dirty="0" err="1"/>
              <a:t>insights</a:t>
            </a:r>
            <a:r>
              <a:rPr lang="da-DK" baseline="0" dirty="0"/>
              <a:t> and </a:t>
            </a:r>
            <a:r>
              <a:rPr lang="da-DK" baseline="0" dirty="0" err="1"/>
              <a:t>experiences</a:t>
            </a:r>
            <a:r>
              <a:rPr lang="da-DK" baseline="0" dirty="0"/>
              <a:t> from the Danish WGP </a:t>
            </a:r>
            <a:r>
              <a:rPr lang="da-DK" baseline="0" dirty="0" err="1"/>
              <a:t>that</a:t>
            </a:r>
            <a:r>
              <a:rPr lang="da-DK" baseline="0" dirty="0"/>
              <a:t> </a:t>
            </a:r>
            <a:r>
              <a:rPr lang="da-DK" baseline="0" dirty="0" err="1"/>
              <a:t>aims</a:t>
            </a:r>
            <a:r>
              <a:rPr lang="da-DK" baseline="0" dirty="0"/>
              <a:t> to </a:t>
            </a:r>
            <a:r>
              <a:rPr lang="da-DK" baseline="0" dirty="0" err="1"/>
              <a:t>equip</a:t>
            </a:r>
            <a:r>
              <a:rPr lang="da-DK" baseline="0" dirty="0"/>
              <a:t> national </a:t>
            </a:r>
            <a:r>
              <a:rPr lang="da-DK" baseline="0" dirty="0" err="1"/>
              <a:t>initiatives</a:t>
            </a:r>
            <a:r>
              <a:rPr lang="da-DK" baseline="0" dirty="0"/>
              <a:t> with the </a:t>
            </a:r>
            <a:r>
              <a:rPr lang="da-DK" baseline="0" dirty="0" err="1"/>
              <a:t>tools</a:t>
            </a:r>
            <a:r>
              <a:rPr lang="da-DK" baseline="0" dirty="0"/>
              <a:t> </a:t>
            </a:r>
            <a:r>
              <a:rPr lang="da-DK" baseline="0" dirty="0" err="1"/>
              <a:t>necessary</a:t>
            </a:r>
            <a:r>
              <a:rPr lang="da-DK" baseline="0" dirty="0"/>
              <a:t> to </a:t>
            </a:r>
            <a:r>
              <a:rPr lang="da-DK" baseline="0" dirty="0" err="1"/>
              <a:t>establish</a:t>
            </a:r>
            <a:r>
              <a:rPr lang="da-DK" baseline="0" dirty="0"/>
              <a:t> </a:t>
            </a:r>
            <a:r>
              <a:rPr lang="da-DK" baseline="0" dirty="0" err="1"/>
              <a:t>wholegran</a:t>
            </a:r>
            <a:r>
              <a:rPr lang="da-DK" baseline="0" dirty="0"/>
              <a:t> </a:t>
            </a:r>
            <a:r>
              <a:rPr lang="da-DK" baseline="0" dirty="0" err="1"/>
              <a:t>partnerships</a:t>
            </a:r>
            <a:r>
              <a:rPr lang="da-DK" baseline="0" dirty="0"/>
              <a:t>. It has </a:t>
            </a:r>
            <a:r>
              <a:rPr lang="da-DK" baseline="0" dirty="0" err="1"/>
              <a:t>been</a:t>
            </a:r>
            <a:r>
              <a:rPr lang="da-DK" baseline="0" dirty="0"/>
              <a:t> </a:t>
            </a:r>
            <a:r>
              <a:rPr lang="da-DK" baseline="0" dirty="0" err="1"/>
              <a:t>translated</a:t>
            </a:r>
            <a:r>
              <a:rPr lang="da-DK" baseline="0" dirty="0"/>
              <a:t> </a:t>
            </a:r>
            <a:r>
              <a:rPr lang="da-DK" baseline="0" dirty="0" err="1"/>
              <a:t>into</a:t>
            </a:r>
            <a:r>
              <a:rPr lang="da-DK" baseline="0" dirty="0"/>
              <a:t> </a:t>
            </a:r>
            <a:r>
              <a:rPr lang="da-DK" baseline="0" dirty="0" err="1"/>
              <a:t>Bosnian</a:t>
            </a:r>
            <a:r>
              <a:rPr lang="da-DK" baseline="0" dirty="0"/>
              <a:t> and i </a:t>
            </a:r>
            <a:r>
              <a:rPr lang="da-DK" baseline="0" dirty="0" err="1"/>
              <a:t>will</a:t>
            </a:r>
            <a:r>
              <a:rPr lang="da-DK" baseline="0" dirty="0"/>
              <a:t> </a:t>
            </a:r>
            <a:r>
              <a:rPr lang="da-DK" baseline="0" dirty="0" err="1"/>
              <a:t>strongly</a:t>
            </a:r>
            <a:r>
              <a:rPr lang="da-DK" baseline="0" dirty="0"/>
              <a:t> </a:t>
            </a:r>
            <a:r>
              <a:rPr lang="da-DK" baseline="0" dirty="0" err="1"/>
              <a:t>encourage</a:t>
            </a:r>
            <a:r>
              <a:rPr lang="da-DK" baseline="0" dirty="0"/>
              <a:t> all of </a:t>
            </a:r>
            <a:r>
              <a:rPr lang="da-DK" baseline="0" dirty="0" err="1"/>
              <a:t>you</a:t>
            </a:r>
            <a:r>
              <a:rPr lang="da-DK" baseline="0" dirty="0"/>
              <a:t> to </a:t>
            </a:r>
            <a:r>
              <a:rPr lang="da-DK" baseline="0" dirty="0" err="1"/>
              <a:t>read</a:t>
            </a:r>
            <a:r>
              <a:rPr lang="da-DK" baseline="0" dirty="0"/>
              <a:t> </a:t>
            </a:r>
            <a:r>
              <a:rPr lang="da-DK" baseline="0" dirty="0" err="1"/>
              <a:t>through</a:t>
            </a:r>
            <a:r>
              <a:rPr lang="da-DK" baseline="0" dirty="0"/>
              <a:t> it.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Through </a:t>
            </a:r>
            <a:r>
              <a:rPr lang="da-DK" baseline="0" dirty="0" err="1"/>
              <a:t>five</a:t>
            </a:r>
            <a:r>
              <a:rPr lang="da-DK" baseline="0" dirty="0"/>
              <a:t> </a:t>
            </a:r>
            <a:r>
              <a:rPr lang="da-DK" baseline="0" dirty="0" err="1"/>
              <a:t>chapters</a:t>
            </a:r>
            <a:r>
              <a:rPr lang="da-DK" baseline="0" dirty="0"/>
              <a:t> it adresses </a:t>
            </a:r>
            <a:r>
              <a:rPr lang="da-DK" baseline="0" dirty="0" err="1"/>
              <a:t>how</a:t>
            </a:r>
            <a:r>
              <a:rPr lang="da-DK" baseline="0" dirty="0"/>
              <a:t> to </a:t>
            </a:r>
            <a:r>
              <a:rPr lang="da-DK" baseline="0" dirty="0" err="1"/>
              <a:t>develop</a:t>
            </a:r>
            <a:r>
              <a:rPr lang="da-DK" baseline="0" dirty="0"/>
              <a:t>, </a:t>
            </a:r>
            <a:r>
              <a:rPr lang="da-DK" baseline="0" dirty="0" err="1"/>
              <a:t>maintain</a:t>
            </a:r>
            <a:r>
              <a:rPr lang="da-DK" baseline="0" dirty="0"/>
              <a:t> and </a:t>
            </a:r>
            <a:r>
              <a:rPr lang="da-DK" baseline="0" dirty="0" err="1"/>
              <a:t>sustainaBLE</a:t>
            </a:r>
            <a:r>
              <a:rPr lang="da-DK" baseline="0" dirty="0"/>
              <a:t> a public private </a:t>
            </a:r>
            <a:r>
              <a:rPr lang="da-DK" baseline="0" dirty="0" err="1"/>
              <a:t>partnership</a:t>
            </a:r>
            <a:r>
              <a:rPr lang="da-DK" baseline="0" dirty="0"/>
              <a:t> – </a:t>
            </a:r>
            <a:r>
              <a:rPr lang="da-DK" baseline="0" dirty="0" err="1"/>
              <a:t>including</a:t>
            </a:r>
            <a:r>
              <a:rPr lang="da-DK" baseline="0" dirty="0"/>
              <a:t> </a:t>
            </a:r>
            <a:r>
              <a:rPr lang="da-DK" baseline="0" dirty="0" err="1"/>
              <a:t>step-by-step</a:t>
            </a:r>
            <a:r>
              <a:rPr lang="da-DK" baseline="0" dirty="0"/>
              <a:t> guide </a:t>
            </a:r>
            <a:r>
              <a:rPr lang="da-DK" baseline="0" dirty="0" err="1"/>
              <a:t>that</a:t>
            </a:r>
            <a:r>
              <a:rPr lang="da-DK" baseline="0" dirty="0"/>
              <a:t> </a:t>
            </a:r>
            <a:r>
              <a:rPr lang="da-DK" baseline="0" dirty="0" err="1"/>
              <a:t>will</a:t>
            </a:r>
            <a:r>
              <a:rPr lang="da-DK" baseline="0" dirty="0"/>
              <a:t> </a:t>
            </a:r>
            <a:r>
              <a:rPr lang="da-DK" baseline="0" dirty="0" err="1"/>
              <a:t>take</a:t>
            </a:r>
            <a:r>
              <a:rPr lang="da-DK" baseline="0" dirty="0"/>
              <a:t> </a:t>
            </a:r>
            <a:r>
              <a:rPr lang="da-DK" baseline="0" dirty="0" err="1"/>
              <a:t>you</a:t>
            </a:r>
            <a:r>
              <a:rPr lang="da-DK" baseline="0" dirty="0"/>
              <a:t> </a:t>
            </a:r>
            <a:r>
              <a:rPr lang="en-US" sz="1200" kern="1200" dirty="0">
                <a:solidFill>
                  <a:schemeClr val="tx1"/>
                </a:solidFill>
                <a:effectLst/>
                <a:latin typeface="+mn-lt"/>
                <a:ea typeface="+mn-ea"/>
                <a:cs typeface="+mn-cs"/>
              </a:rPr>
              <a:t>through the several steps in the process from the establishment of a public private whole grain partnership to the running and maintenance of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also has a chapter</a:t>
            </a:r>
            <a:r>
              <a:rPr lang="en-US" sz="1200" kern="1200" baseline="0" dirty="0">
                <a:solidFill>
                  <a:schemeClr val="tx1"/>
                </a:solidFill>
                <a:effectLst/>
                <a:latin typeface="+mn-lt"/>
                <a:ea typeface="+mn-ea"/>
                <a:cs typeface="+mn-cs"/>
              </a:rPr>
              <a:t> on the evidence base for </a:t>
            </a:r>
            <a:r>
              <a:rPr lang="en-US" sz="1200" kern="1200" baseline="0" dirty="0" err="1">
                <a:solidFill>
                  <a:schemeClr val="tx1"/>
                </a:solidFill>
                <a:effectLst/>
                <a:latin typeface="+mn-lt"/>
                <a:ea typeface="+mn-ea"/>
                <a:cs typeface="+mn-cs"/>
              </a:rPr>
              <a:t>reocmmendations</a:t>
            </a:r>
            <a:r>
              <a:rPr lang="en-US" sz="1200" kern="1200" baseline="0" dirty="0">
                <a:solidFill>
                  <a:schemeClr val="tx1"/>
                </a:solidFill>
                <a:effectLst/>
                <a:latin typeface="+mn-lt"/>
                <a:ea typeface="+mn-ea"/>
                <a:cs typeface="+mn-cs"/>
              </a:rPr>
              <a:t> and health effects of whole grain – including references for additional </a:t>
            </a:r>
            <a:r>
              <a:rPr lang="en-US" sz="1200" kern="1200" baseline="0" dirty="0" err="1">
                <a:solidFill>
                  <a:schemeClr val="tx1"/>
                </a:solidFill>
                <a:effectLst/>
                <a:latin typeface="+mn-lt"/>
                <a:ea typeface="+mn-ea"/>
                <a:cs typeface="+mn-cs"/>
              </a:rPr>
              <a:t>ressources</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How to assess food culture, monitoring markets, consumer knowledge attitudes and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Consumer communication, public awareness campaigns and labelling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And lastly a chapter on product development , reformulation and quality. </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In </a:t>
            </a:r>
            <a:r>
              <a:rPr lang="da-DK" baseline="0" dirty="0" err="1"/>
              <a:t>order</a:t>
            </a:r>
            <a:r>
              <a:rPr lang="da-DK" baseline="0" dirty="0"/>
              <a:t> to </a:t>
            </a:r>
            <a:r>
              <a:rPr lang="da-DK" baseline="0" dirty="0" err="1"/>
              <a:t>convert</a:t>
            </a:r>
            <a:r>
              <a:rPr lang="da-DK" baseline="0" dirty="0"/>
              <a:t> the </a:t>
            </a:r>
            <a:r>
              <a:rPr lang="da-DK" baseline="0" dirty="0" err="1"/>
              <a:t>theory</a:t>
            </a:r>
            <a:r>
              <a:rPr lang="da-DK" baseline="0" dirty="0"/>
              <a:t> of </a:t>
            </a:r>
            <a:r>
              <a:rPr lang="da-DK" baseline="0" dirty="0" err="1"/>
              <a:t>these</a:t>
            </a:r>
            <a:r>
              <a:rPr lang="da-DK" baseline="0" dirty="0"/>
              <a:t> </a:t>
            </a:r>
            <a:r>
              <a:rPr lang="da-DK" baseline="0" dirty="0" err="1"/>
              <a:t>two</a:t>
            </a:r>
            <a:r>
              <a:rPr lang="da-DK" baseline="0" dirty="0"/>
              <a:t> </a:t>
            </a:r>
            <a:r>
              <a:rPr lang="da-DK" baseline="0" dirty="0" err="1"/>
              <a:t>aforementioned</a:t>
            </a:r>
            <a:r>
              <a:rPr lang="da-DK" baseline="0" dirty="0"/>
              <a:t> </a:t>
            </a:r>
            <a:r>
              <a:rPr lang="da-DK" baseline="0" dirty="0" err="1"/>
              <a:t>tools</a:t>
            </a:r>
            <a:r>
              <a:rPr lang="da-DK" baseline="0" dirty="0"/>
              <a:t> </a:t>
            </a:r>
            <a:r>
              <a:rPr lang="da-DK" baseline="0" dirty="0" err="1"/>
              <a:t>into</a:t>
            </a:r>
            <a:r>
              <a:rPr lang="da-DK" baseline="0" dirty="0"/>
              <a:t> practice the </a:t>
            </a:r>
            <a:r>
              <a:rPr lang="da-DK" baseline="0" dirty="0" err="1"/>
              <a:t>project</a:t>
            </a:r>
            <a:r>
              <a:rPr lang="da-DK" baseline="0" dirty="0"/>
              <a:t> </a:t>
            </a:r>
            <a:r>
              <a:rPr lang="da-DK" baseline="0" dirty="0" err="1"/>
              <a:t>also</a:t>
            </a:r>
            <a:r>
              <a:rPr lang="da-DK" baseline="0" dirty="0"/>
              <a:t> </a:t>
            </a:r>
            <a:r>
              <a:rPr lang="da-DK" baseline="0" dirty="0" err="1"/>
              <a:t>carries</a:t>
            </a:r>
            <a:r>
              <a:rPr lang="da-DK" baseline="0" dirty="0"/>
              <a:t> out </a:t>
            </a:r>
            <a:r>
              <a:rPr lang="da-DK" baseline="0" dirty="0" err="1"/>
              <a:t>consultations</a:t>
            </a:r>
            <a:r>
              <a:rPr lang="da-DK" baseline="0" dirty="0"/>
              <a:t> and </a:t>
            </a:r>
            <a:r>
              <a:rPr lang="da-DK" baseline="0" dirty="0" err="1"/>
              <a:t>knowledge-sharing</a:t>
            </a:r>
            <a:r>
              <a:rPr lang="da-DK" baseline="0" dirty="0"/>
              <a:t> events like </a:t>
            </a:r>
            <a:r>
              <a:rPr lang="da-DK" baseline="0" dirty="0" err="1"/>
              <a:t>this</a:t>
            </a:r>
            <a:r>
              <a:rPr lang="da-DK" baseline="0" dirty="0"/>
              <a:t> spring school. This </a:t>
            </a:r>
            <a:r>
              <a:rPr lang="da-DK" baseline="0" dirty="0" err="1"/>
              <a:t>can</a:t>
            </a:r>
            <a:r>
              <a:rPr lang="da-DK" baseline="0" dirty="0"/>
              <a:t> </a:t>
            </a:r>
            <a:r>
              <a:rPr lang="da-DK" baseline="0" dirty="0" err="1"/>
              <a:t>either</a:t>
            </a:r>
            <a:r>
              <a:rPr lang="da-DK" baseline="0" dirty="0"/>
              <a:t> </a:t>
            </a:r>
            <a:r>
              <a:rPr lang="da-DK" baseline="0" dirty="0" err="1"/>
              <a:t>be</a:t>
            </a:r>
            <a:r>
              <a:rPr lang="da-DK" baseline="0" dirty="0"/>
              <a:t> </a:t>
            </a:r>
            <a:r>
              <a:rPr lang="da-DK" baseline="0" dirty="0" err="1"/>
              <a:t>consultaitons</a:t>
            </a:r>
            <a:r>
              <a:rPr lang="da-DK" baseline="0" dirty="0"/>
              <a:t> with </a:t>
            </a:r>
            <a:r>
              <a:rPr lang="da-DK" baseline="0" dirty="0" err="1"/>
              <a:t>expert</a:t>
            </a:r>
            <a:r>
              <a:rPr lang="da-DK" baseline="0" dirty="0"/>
              <a:t> </a:t>
            </a:r>
            <a:r>
              <a:rPr lang="da-DK" baseline="0" dirty="0" err="1"/>
              <a:t>advice</a:t>
            </a:r>
            <a:r>
              <a:rPr lang="da-DK" baseline="0" dirty="0"/>
              <a:t> on </a:t>
            </a:r>
            <a:r>
              <a:rPr lang="da-DK" baseline="0" dirty="0" err="1"/>
              <a:t>subjects</a:t>
            </a:r>
            <a:r>
              <a:rPr lang="da-DK" baseline="0" dirty="0"/>
              <a:t> </a:t>
            </a:r>
            <a:r>
              <a:rPr lang="da-DK" baseline="0" dirty="0" err="1"/>
              <a:t>that</a:t>
            </a:r>
            <a:r>
              <a:rPr lang="da-DK" baseline="0" dirty="0"/>
              <a:t> </a:t>
            </a:r>
            <a:r>
              <a:rPr lang="da-DK" baseline="0" dirty="0" err="1"/>
              <a:t>are</a:t>
            </a:r>
            <a:r>
              <a:rPr lang="da-DK" baseline="0" dirty="0"/>
              <a:t> relevant to all </a:t>
            </a:r>
            <a:r>
              <a:rPr lang="da-DK" baseline="0" dirty="0" err="1"/>
              <a:t>project</a:t>
            </a:r>
            <a:r>
              <a:rPr lang="da-DK" baseline="0" dirty="0"/>
              <a:t> partners or it </a:t>
            </a:r>
            <a:r>
              <a:rPr lang="da-DK" baseline="0" dirty="0" err="1"/>
              <a:t>can</a:t>
            </a:r>
            <a:r>
              <a:rPr lang="da-DK" baseline="0" dirty="0"/>
              <a:t> </a:t>
            </a:r>
            <a:r>
              <a:rPr lang="da-DK" baseline="0" dirty="0" err="1"/>
              <a:t>be</a:t>
            </a:r>
            <a:r>
              <a:rPr lang="da-DK" baseline="0" dirty="0"/>
              <a:t> 1:! </a:t>
            </a:r>
            <a:r>
              <a:rPr lang="da-DK" baseline="0" dirty="0" err="1"/>
              <a:t>Consultations</a:t>
            </a:r>
            <a:r>
              <a:rPr lang="da-DK" baseline="0" dirty="0"/>
              <a:t> </a:t>
            </a:r>
            <a:r>
              <a:rPr lang="da-DK" baseline="0" dirty="0" err="1"/>
              <a:t>that</a:t>
            </a:r>
            <a:r>
              <a:rPr lang="da-DK" baseline="0" dirty="0"/>
              <a:t> </a:t>
            </a:r>
            <a:r>
              <a:rPr lang="da-DK" baseline="0" dirty="0" err="1"/>
              <a:t>are</a:t>
            </a:r>
            <a:r>
              <a:rPr lang="da-DK" baseline="0" dirty="0"/>
              <a:t> </a:t>
            </a:r>
            <a:r>
              <a:rPr lang="da-DK" baseline="0" dirty="0" err="1"/>
              <a:t>tailored</a:t>
            </a:r>
            <a:r>
              <a:rPr lang="da-DK" baseline="0" dirty="0"/>
              <a:t> to the </a:t>
            </a:r>
            <a:r>
              <a:rPr lang="da-DK" baseline="0" dirty="0" err="1"/>
              <a:t>specific</a:t>
            </a:r>
            <a:r>
              <a:rPr lang="da-DK" baseline="0" dirty="0"/>
              <a:t> </a:t>
            </a:r>
            <a:r>
              <a:rPr lang="da-DK" baseline="0" dirty="0" err="1"/>
              <a:t>needs</a:t>
            </a:r>
            <a:r>
              <a:rPr lang="da-DK" baseline="0" dirty="0"/>
              <a:t> of a </a:t>
            </a:r>
            <a:r>
              <a:rPr lang="da-DK" baseline="0" dirty="0" err="1"/>
              <a:t>project</a:t>
            </a:r>
            <a:r>
              <a:rPr lang="da-DK" baseline="0" dirty="0"/>
              <a:t> partner.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The </a:t>
            </a:r>
            <a:r>
              <a:rPr lang="da-DK" baseline="0" dirty="0" err="1"/>
              <a:t>project</a:t>
            </a:r>
            <a:r>
              <a:rPr lang="da-DK" baseline="0" dirty="0"/>
              <a:t> has </a:t>
            </a:r>
            <a:r>
              <a:rPr lang="da-DK" baseline="0" dirty="0" err="1"/>
              <a:t>previously</a:t>
            </a:r>
            <a:r>
              <a:rPr lang="da-DK" baseline="0" dirty="0"/>
              <a:t> </a:t>
            </a:r>
            <a:r>
              <a:rPr lang="da-DK" baseline="0" dirty="0" err="1"/>
              <a:t>hosted</a:t>
            </a:r>
            <a:r>
              <a:rPr lang="da-DK" baseline="0" dirty="0"/>
              <a:t> a stakeholder </a:t>
            </a:r>
            <a:r>
              <a:rPr lang="da-DK" baseline="0" dirty="0" err="1"/>
              <a:t>network</a:t>
            </a:r>
            <a:r>
              <a:rPr lang="da-DK" baseline="0" dirty="0"/>
              <a:t> seminar and </a:t>
            </a:r>
            <a:r>
              <a:rPr lang="da-DK" baseline="0" dirty="0" err="1"/>
              <a:t>will</a:t>
            </a:r>
            <a:r>
              <a:rPr lang="da-DK" baseline="0" dirty="0"/>
              <a:t> </a:t>
            </a:r>
            <a:r>
              <a:rPr lang="da-DK" baseline="0" dirty="0" err="1"/>
              <a:t>be</a:t>
            </a:r>
            <a:r>
              <a:rPr lang="da-DK" baseline="0" dirty="0"/>
              <a:t> </a:t>
            </a:r>
            <a:r>
              <a:rPr lang="da-DK" baseline="0" dirty="0" err="1"/>
              <a:t>hosting</a:t>
            </a:r>
            <a:r>
              <a:rPr lang="da-DK" baseline="0" dirty="0"/>
              <a:t> </a:t>
            </a:r>
            <a:r>
              <a:rPr lang="da-DK" baseline="0" dirty="0" err="1"/>
              <a:t>additional</a:t>
            </a:r>
            <a:r>
              <a:rPr lang="da-DK" baseline="0" dirty="0"/>
              <a:t> events to </a:t>
            </a:r>
            <a:r>
              <a:rPr lang="da-DK" baseline="0" dirty="0" err="1"/>
              <a:t>inspire</a:t>
            </a:r>
            <a:r>
              <a:rPr lang="da-DK" baseline="0" dirty="0"/>
              <a:t> and </a:t>
            </a:r>
            <a:r>
              <a:rPr lang="da-DK" baseline="0" dirty="0" err="1"/>
              <a:t>engage</a:t>
            </a:r>
            <a:r>
              <a:rPr lang="da-DK" baseline="0" dirty="0"/>
              <a:t> </a:t>
            </a:r>
            <a:r>
              <a:rPr lang="da-DK" baseline="0" dirty="0" err="1"/>
              <a:t>other</a:t>
            </a:r>
            <a:r>
              <a:rPr lang="da-DK" baseline="0" dirty="0"/>
              <a:t> stakeholders </a:t>
            </a:r>
            <a:r>
              <a:rPr lang="da-DK" baseline="0" dirty="0" err="1"/>
              <a:t>interested</a:t>
            </a:r>
            <a:r>
              <a:rPr lang="da-DK" baseline="0" dirty="0"/>
              <a:t> in </a:t>
            </a:r>
            <a:r>
              <a:rPr lang="da-DK" baseline="0" dirty="0" err="1"/>
              <a:t>working</a:t>
            </a:r>
            <a:r>
              <a:rPr lang="da-DK" baseline="0" dirty="0"/>
              <a:t> with </a:t>
            </a:r>
            <a:r>
              <a:rPr lang="da-DK" baseline="0" dirty="0" err="1"/>
              <a:t>whole</a:t>
            </a:r>
            <a:r>
              <a:rPr lang="da-DK" baseline="0" dirty="0"/>
              <a:t> </a:t>
            </a:r>
            <a:r>
              <a:rPr lang="da-DK" baseline="0" dirty="0" err="1"/>
              <a:t>grain</a:t>
            </a:r>
            <a:r>
              <a:rPr lang="da-DK" baseline="0" dirty="0"/>
              <a:t> or </a:t>
            </a:r>
            <a:r>
              <a:rPr lang="da-DK" baseline="0" dirty="0" err="1"/>
              <a:t>establishing</a:t>
            </a:r>
            <a:r>
              <a:rPr lang="da-DK" baseline="0" dirty="0"/>
              <a:t> a PPP.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err="1"/>
              <a:t>Lastly</a:t>
            </a:r>
            <a:r>
              <a:rPr lang="da-DK" baseline="0" dirty="0"/>
              <a:t> all of the </a:t>
            </a:r>
            <a:r>
              <a:rPr lang="da-DK" baseline="0" dirty="0" err="1"/>
              <a:t>different</a:t>
            </a:r>
            <a:r>
              <a:rPr lang="da-DK" baseline="0" dirty="0"/>
              <a:t> </a:t>
            </a:r>
            <a:r>
              <a:rPr lang="da-DK" baseline="0" dirty="0" err="1"/>
              <a:t>experiences</a:t>
            </a:r>
            <a:r>
              <a:rPr lang="da-DK" baseline="0" dirty="0"/>
              <a:t> from the </a:t>
            </a:r>
            <a:r>
              <a:rPr lang="da-DK" baseline="0" dirty="0" err="1"/>
              <a:t>project</a:t>
            </a:r>
            <a:r>
              <a:rPr lang="da-DK" baseline="0" dirty="0"/>
              <a:t> and </a:t>
            </a:r>
            <a:r>
              <a:rPr lang="da-DK" baseline="0" dirty="0" err="1"/>
              <a:t>project</a:t>
            </a:r>
            <a:r>
              <a:rPr lang="da-DK" baseline="0" dirty="0"/>
              <a:t> </a:t>
            </a:r>
            <a:r>
              <a:rPr lang="da-DK" baseline="0" dirty="0" err="1"/>
              <a:t>countrries</a:t>
            </a:r>
            <a:r>
              <a:rPr lang="da-DK" baseline="0" dirty="0"/>
              <a:t> </a:t>
            </a:r>
            <a:r>
              <a:rPr lang="da-DK" baseline="0" dirty="0" err="1"/>
              <a:t>will</a:t>
            </a:r>
            <a:r>
              <a:rPr lang="da-DK" baseline="0" dirty="0"/>
              <a:t> </a:t>
            </a:r>
            <a:r>
              <a:rPr lang="da-DK" baseline="0" dirty="0" err="1"/>
              <a:t>be</a:t>
            </a:r>
            <a:r>
              <a:rPr lang="da-DK" baseline="0" dirty="0"/>
              <a:t> </a:t>
            </a:r>
            <a:r>
              <a:rPr lang="da-DK" baseline="0" dirty="0" err="1"/>
              <a:t>compiled</a:t>
            </a:r>
            <a:r>
              <a:rPr lang="da-DK" baseline="0" dirty="0"/>
              <a:t> </a:t>
            </a:r>
            <a:r>
              <a:rPr lang="da-DK" baseline="0" dirty="0" err="1"/>
              <a:t>into</a:t>
            </a:r>
            <a:r>
              <a:rPr lang="da-DK" baseline="0" dirty="0"/>
              <a:t> an EU guideline, </a:t>
            </a:r>
            <a:r>
              <a:rPr lang="da-DK" baseline="0" dirty="0" err="1"/>
              <a:t>which</a:t>
            </a:r>
            <a:r>
              <a:rPr lang="da-DK" baseline="0" dirty="0"/>
              <a:t> </a:t>
            </a:r>
            <a:r>
              <a:rPr lang="da-DK" baseline="0" dirty="0" err="1"/>
              <a:t>aims</a:t>
            </a:r>
            <a:r>
              <a:rPr lang="da-DK" baseline="0" dirty="0"/>
              <a:t> to </a:t>
            </a:r>
            <a:r>
              <a:rPr lang="da-DK" baseline="0" dirty="0" err="1"/>
              <a:t>help</a:t>
            </a:r>
            <a:r>
              <a:rPr lang="da-DK" baseline="0" dirty="0"/>
              <a:t> </a:t>
            </a:r>
            <a:r>
              <a:rPr lang="da-DK" baseline="0" dirty="0" err="1"/>
              <a:t>other</a:t>
            </a:r>
            <a:r>
              <a:rPr lang="da-DK" baseline="0" dirty="0"/>
              <a:t> (EU) </a:t>
            </a:r>
            <a:r>
              <a:rPr lang="da-DK" baseline="0" dirty="0" err="1"/>
              <a:t>countries</a:t>
            </a:r>
            <a:r>
              <a:rPr lang="da-DK" baseline="0" dirty="0"/>
              <a:t> </a:t>
            </a:r>
            <a:r>
              <a:rPr lang="da-DK" baseline="0" dirty="0" err="1"/>
              <a:t>learn</a:t>
            </a:r>
            <a:r>
              <a:rPr lang="da-DK" baseline="0" dirty="0"/>
              <a:t> from the </a:t>
            </a:r>
            <a:r>
              <a:rPr lang="da-DK" baseline="0" dirty="0" err="1"/>
              <a:t>lessons</a:t>
            </a:r>
            <a:r>
              <a:rPr lang="da-DK" baseline="0" dirty="0"/>
              <a:t> </a:t>
            </a:r>
            <a:r>
              <a:rPr lang="da-DK" baseline="0" dirty="0" err="1"/>
              <a:t>learned</a:t>
            </a:r>
            <a:r>
              <a:rPr lang="da-DK" baseline="0" dirty="0"/>
              <a:t> and </a:t>
            </a:r>
            <a:r>
              <a:rPr lang="da-DK" baseline="0" dirty="0" err="1"/>
              <a:t>best</a:t>
            </a:r>
            <a:r>
              <a:rPr lang="da-DK" baseline="0" dirty="0"/>
              <a:t> practices to </a:t>
            </a:r>
            <a:r>
              <a:rPr lang="da-DK" baseline="0" dirty="0" err="1"/>
              <a:t>take</a:t>
            </a:r>
            <a:r>
              <a:rPr lang="da-DK" baseline="0" dirty="0"/>
              <a:t> the </a:t>
            </a:r>
            <a:r>
              <a:rPr lang="da-DK" baseline="0" dirty="0" err="1"/>
              <a:t>next</a:t>
            </a:r>
            <a:r>
              <a:rPr lang="da-DK" baseline="0" dirty="0"/>
              <a:t> steps </a:t>
            </a:r>
            <a:r>
              <a:rPr lang="da-DK" baseline="0" dirty="0" err="1"/>
              <a:t>towards</a:t>
            </a:r>
            <a:r>
              <a:rPr lang="da-DK" baseline="0" dirty="0"/>
              <a:t> </a:t>
            </a:r>
            <a:r>
              <a:rPr lang="da-DK" baseline="0" dirty="0" err="1"/>
              <a:t>their</a:t>
            </a:r>
            <a:r>
              <a:rPr lang="da-DK" baseline="0" dirty="0"/>
              <a:t> </a:t>
            </a:r>
            <a:r>
              <a:rPr lang="da-DK" baseline="0" dirty="0" err="1"/>
              <a:t>own</a:t>
            </a:r>
            <a:r>
              <a:rPr lang="da-DK" baseline="0" dirty="0"/>
              <a:t> </a:t>
            </a:r>
            <a:r>
              <a:rPr lang="da-DK" baseline="0" dirty="0" err="1"/>
              <a:t>whole</a:t>
            </a:r>
            <a:r>
              <a:rPr lang="da-DK" baseline="0" dirty="0"/>
              <a:t> </a:t>
            </a:r>
            <a:r>
              <a:rPr lang="da-DK" baseline="0" dirty="0" err="1"/>
              <a:t>grain</a:t>
            </a:r>
            <a:r>
              <a:rPr lang="da-DK" baseline="0" dirty="0"/>
              <a:t> </a:t>
            </a:r>
            <a:r>
              <a:rPr lang="da-DK" baseline="0"/>
              <a:t>partnership</a:t>
            </a:r>
            <a:endParaRPr lang="da-DK" baseline="0" dirty="0"/>
          </a:p>
        </p:txBody>
      </p:sp>
      <p:sp>
        <p:nvSpPr>
          <p:cNvPr id="4" name="Pladsholder til slidenummer 3"/>
          <p:cNvSpPr>
            <a:spLocks noGrp="1"/>
          </p:cNvSpPr>
          <p:nvPr>
            <p:ph type="sldNum" sz="quarter" idx="10"/>
          </p:nvPr>
        </p:nvSpPr>
        <p:spPr/>
        <p:txBody>
          <a:bodyPr/>
          <a:lstStyle/>
          <a:p>
            <a:fld id="{38A7603B-EF71-415A-B07F-8C373065AA94}" type="slidenum">
              <a:rPr lang="da-DK" smtClean="0"/>
              <a:t>4</a:t>
            </a:fld>
            <a:endParaRPr lang="da-DK"/>
          </a:p>
        </p:txBody>
      </p:sp>
    </p:spTree>
    <p:extLst>
      <p:ext uri="{BB962C8B-B14F-4D97-AF65-F5344CB8AC3E}">
        <p14:creationId xmlns:p14="http://schemas.microsoft.com/office/powerpoint/2010/main" val="45024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If</a:t>
            </a:r>
            <a:r>
              <a:rPr lang="da-DK" baseline="0" dirty="0"/>
              <a:t> </a:t>
            </a:r>
            <a:r>
              <a:rPr lang="da-DK" baseline="0" dirty="0" err="1"/>
              <a:t>you</a:t>
            </a:r>
            <a:r>
              <a:rPr lang="da-DK" baseline="0" dirty="0"/>
              <a:t> </a:t>
            </a:r>
            <a:r>
              <a:rPr lang="da-DK" baseline="0" dirty="0" err="1"/>
              <a:t>want</a:t>
            </a:r>
            <a:r>
              <a:rPr lang="da-DK" baseline="0" dirty="0"/>
              <a:t> to know more </a:t>
            </a:r>
            <a:r>
              <a:rPr lang="da-DK" baseline="0" dirty="0" err="1"/>
              <a:t>about</a:t>
            </a:r>
            <a:r>
              <a:rPr lang="da-DK" baseline="0" dirty="0"/>
              <a:t> the </a:t>
            </a:r>
            <a:r>
              <a:rPr lang="da-DK" baseline="0" dirty="0" err="1"/>
              <a:t>project</a:t>
            </a:r>
            <a:r>
              <a:rPr lang="da-DK" baseline="0" dirty="0"/>
              <a:t> </a:t>
            </a:r>
            <a:r>
              <a:rPr lang="da-DK" baseline="0" dirty="0" err="1"/>
              <a:t>you</a:t>
            </a:r>
            <a:r>
              <a:rPr lang="da-DK" baseline="0" dirty="0"/>
              <a:t> </a:t>
            </a:r>
            <a:r>
              <a:rPr lang="da-DK" baseline="0" dirty="0" err="1"/>
              <a:t>can</a:t>
            </a:r>
            <a:r>
              <a:rPr lang="da-DK" baseline="0" dirty="0"/>
              <a:t> visit the </a:t>
            </a:r>
            <a:r>
              <a:rPr lang="da-DK" baseline="0" dirty="0" err="1"/>
              <a:t>project</a:t>
            </a:r>
            <a:r>
              <a:rPr lang="da-DK" baseline="0" dirty="0"/>
              <a:t> website </a:t>
            </a:r>
            <a:r>
              <a:rPr lang="da-DK" baseline="0" dirty="0" err="1"/>
              <a:t>where</a:t>
            </a:r>
            <a:r>
              <a:rPr lang="da-DK" baseline="0" dirty="0"/>
              <a:t> </a:t>
            </a:r>
            <a:r>
              <a:rPr lang="da-DK" baseline="0" dirty="0" err="1"/>
              <a:t>you</a:t>
            </a:r>
            <a:r>
              <a:rPr lang="da-DK" baseline="0" dirty="0"/>
              <a:t> </a:t>
            </a:r>
            <a:r>
              <a:rPr lang="da-DK" baseline="0" dirty="0" err="1"/>
              <a:t>can</a:t>
            </a:r>
            <a:r>
              <a:rPr lang="da-DK" baseline="0" dirty="0"/>
              <a:t> find all the </a:t>
            </a:r>
            <a:r>
              <a:rPr lang="da-DK" baseline="0" dirty="0" err="1"/>
              <a:t>tools</a:t>
            </a:r>
            <a:r>
              <a:rPr lang="da-DK" baseline="0" dirty="0"/>
              <a:t>, </a:t>
            </a:r>
            <a:r>
              <a:rPr lang="da-DK" baseline="0" dirty="0" err="1"/>
              <a:t>project</a:t>
            </a:r>
            <a:r>
              <a:rPr lang="da-DK" baseline="0" dirty="0"/>
              <a:t> </a:t>
            </a:r>
            <a:r>
              <a:rPr lang="da-DK" baseline="0" dirty="0" err="1"/>
              <a:t>deliverables</a:t>
            </a:r>
            <a:r>
              <a:rPr lang="da-DK" baseline="0" dirty="0"/>
              <a:t> and </a:t>
            </a:r>
            <a:r>
              <a:rPr lang="da-DK" baseline="0" dirty="0" err="1"/>
              <a:t>recordings</a:t>
            </a:r>
            <a:r>
              <a:rPr lang="da-DK" baseline="0" dirty="0"/>
              <a:t> of last </a:t>
            </a:r>
            <a:r>
              <a:rPr lang="da-DK" baseline="0" dirty="0" err="1"/>
              <a:t>year’s</a:t>
            </a:r>
            <a:r>
              <a:rPr lang="da-DK" baseline="0" dirty="0"/>
              <a:t> summer school and stakeholder webevent.</a:t>
            </a:r>
          </a:p>
          <a:p>
            <a:endParaRPr lang="da-DK" baseline="0" dirty="0"/>
          </a:p>
          <a:p>
            <a:r>
              <a:rPr lang="da-DK" baseline="0" dirty="0"/>
              <a:t> </a:t>
            </a:r>
            <a:r>
              <a:rPr lang="da-DK" baseline="0" dirty="0" err="1"/>
              <a:t>You</a:t>
            </a:r>
            <a:r>
              <a:rPr lang="da-DK" baseline="0" dirty="0"/>
              <a:t> </a:t>
            </a:r>
            <a:r>
              <a:rPr lang="da-DK" baseline="0" dirty="0" err="1"/>
              <a:t>can</a:t>
            </a:r>
            <a:r>
              <a:rPr lang="da-DK" baseline="0" dirty="0"/>
              <a:t> </a:t>
            </a:r>
            <a:r>
              <a:rPr lang="da-DK" baseline="0" dirty="0" err="1"/>
              <a:t>also</a:t>
            </a:r>
            <a:r>
              <a:rPr lang="da-DK" baseline="0" dirty="0"/>
              <a:t> </a:t>
            </a:r>
            <a:r>
              <a:rPr lang="da-DK" baseline="0" dirty="0" err="1"/>
              <a:t>subscribe</a:t>
            </a:r>
            <a:r>
              <a:rPr lang="da-DK" baseline="0" dirty="0"/>
              <a:t> to </a:t>
            </a:r>
            <a:r>
              <a:rPr lang="da-DK" baseline="0" dirty="0" err="1"/>
              <a:t>our</a:t>
            </a:r>
            <a:r>
              <a:rPr lang="da-DK" baseline="0" dirty="0"/>
              <a:t> newsletter and </a:t>
            </a:r>
            <a:r>
              <a:rPr lang="da-DK" baseline="0" dirty="0" err="1"/>
              <a:t>follow</a:t>
            </a:r>
            <a:r>
              <a:rPr lang="da-DK" baseline="0" dirty="0"/>
              <a:t> </a:t>
            </a:r>
            <a:r>
              <a:rPr lang="da-DK" baseline="0" dirty="0" err="1"/>
              <a:t>us</a:t>
            </a:r>
            <a:r>
              <a:rPr lang="da-DK" baseline="0" dirty="0"/>
              <a:t> on social media </a:t>
            </a:r>
            <a:r>
              <a:rPr lang="da-DK" baseline="0" dirty="0" err="1"/>
              <a:t>such</a:t>
            </a:r>
            <a:r>
              <a:rPr lang="da-DK" baseline="0" dirty="0"/>
              <a:t> as </a:t>
            </a:r>
            <a:r>
              <a:rPr lang="da-DK" baseline="0" dirty="0" err="1"/>
              <a:t>facebbok</a:t>
            </a:r>
            <a:r>
              <a:rPr lang="da-DK" baseline="0" dirty="0"/>
              <a:t> and </a:t>
            </a:r>
            <a:r>
              <a:rPr lang="da-DK" baseline="0" dirty="0" err="1"/>
              <a:t>Linkedin</a:t>
            </a:r>
            <a:r>
              <a:rPr lang="da-DK" baseline="0" dirty="0"/>
              <a:t>.</a:t>
            </a:r>
          </a:p>
          <a:p>
            <a:endParaRPr lang="da-DK" baseline="0" dirty="0"/>
          </a:p>
          <a:p>
            <a:r>
              <a:rPr lang="da-DK" baseline="0" dirty="0" err="1"/>
              <a:t>Please</a:t>
            </a:r>
            <a:r>
              <a:rPr lang="da-DK" baseline="0" dirty="0"/>
              <a:t> </a:t>
            </a:r>
            <a:r>
              <a:rPr lang="da-DK" baseline="0" dirty="0" err="1"/>
              <a:t>also</a:t>
            </a:r>
            <a:r>
              <a:rPr lang="da-DK" baseline="0" dirty="0"/>
              <a:t> feel </a:t>
            </a:r>
            <a:r>
              <a:rPr lang="da-DK" baseline="0" dirty="0" err="1"/>
              <a:t>free</a:t>
            </a:r>
            <a:r>
              <a:rPr lang="da-DK" baseline="0" dirty="0"/>
              <a:t> to </a:t>
            </a:r>
            <a:r>
              <a:rPr lang="da-DK" baseline="0" dirty="0" err="1"/>
              <a:t>reach</a:t>
            </a:r>
            <a:r>
              <a:rPr lang="da-DK" baseline="0" dirty="0"/>
              <a:t> out to </a:t>
            </a:r>
            <a:r>
              <a:rPr lang="da-DK" baseline="0" dirty="0" err="1"/>
              <a:t>us</a:t>
            </a:r>
            <a:r>
              <a:rPr lang="da-DK" baseline="0" dirty="0"/>
              <a:t> by mail. </a:t>
            </a:r>
          </a:p>
          <a:p>
            <a:endParaRPr lang="da-DK" dirty="0"/>
          </a:p>
        </p:txBody>
      </p:sp>
      <p:sp>
        <p:nvSpPr>
          <p:cNvPr id="4" name="Pladsholder til slidenummer 3"/>
          <p:cNvSpPr>
            <a:spLocks noGrp="1"/>
          </p:cNvSpPr>
          <p:nvPr>
            <p:ph type="sldNum" sz="quarter" idx="10"/>
          </p:nvPr>
        </p:nvSpPr>
        <p:spPr/>
        <p:txBody>
          <a:bodyPr/>
          <a:lstStyle/>
          <a:p>
            <a:fld id="{F43ADA08-23A6-49D1-A774-94CF1E8814F2}" type="slidenum">
              <a:rPr lang="da-DK" smtClean="0"/>
              <a:t>5</a:t>
            </a:fld>
            <a:endParaRPr lang="da-DK"/>
          </a:p>
        </p:txBody>
      </p:sp>
    </p:spTree>
    <p:extLst>
      <p:ext uri="{BB962C8B-B14F-4D97-AF65-F5344CB8AC3E}">
        <p14:creationId xmlns:p14="http://schemas.microsoft.com/office/powerpoint/2010/main" val="283857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9EE355-27DF-415B-8725-762201BF427C}"/>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8A5B8F4-A35D-423C-83C7-6341677FD6BF}"/>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3A9391A-23F3-49D1-9421-CEBC7F1FF8A7}"/>
              </a:ext>
            </a:extLst>
          </p:cNvPr>
          <p:cNvSpPr>
            <a:spLocks noGrp="1"/>
          </p:cNvSpPr>
          <p:nvPr>
            <p:ph type="dt" sz="half" idx="10"/>
          </p:nvPr>
        </p:nvSpPr>
        <p:spPr>
          <a:xfrm>
            <a:off x="838200" y="6356350"/>
            <a:ext cx="2743200" cy="365125"/>
          </a:xfrm>
          <a:prstGeom prst="rect">
            <a:avLst/>
          </a:prstGeom>
        </p:spPr>
        <p:txBody>
          <a:bodyPr/>
          <a:lstStyle/>
          <a:p>
            <a:fld id="{4C1FEFD8-E9A6-46DA-8E68-60CCDCE0E22A}" type="datetimeFigureOut">
              <a:rPr lang="sl-SI" smtClean="0"/>
              <a:t>23. 03. 2022</a:t>
            </a:fld>
            <a:endParaRPr lang="sl-SI"/>
          </a:p>
        </p:txBody>
      </p:sp>
      <p:sp>
        <p:nvSpPr>
          <p:cNvPr id="5" name="Označba mesta noge 4">
            <a:extLst>
              <a:ext uri="{FF2B5EF4-FFF2-40B4-BE49-F238E27FC236}">
                <a16:creationId xmlns:a16="http://schemas.microsoft.com/office/drawing/2014/main" id="{0C9595D2-4717-4676-9FF8-32F3F7DB32ED}"/>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Označba mesta številke diapozitiva 5">
            <a:extLst>
              <a:ext uri="{FF2B5EF4-FFF2-40B4-BE49-F238E27FC236}">
                <a16:creationId xmlns:a16="http://schemas.microsoft.com/office/drawing/2014/main" id="{AD7B2C62-EAE9-4979-85E3-9904A70D316A}"/>
              </a:ext>
            </a:extLst>
          </p:cNvPr>
          <p:cNvSpPr>
            <a:spLocks noGrp="1"/>
          </p:cNvSpPr>
          <p:nvPr>
            <p:ph type="sldNum" sz="quarter" idx="12"/>
          </p:nvPr>
        </p:nvSpPr>
        <p:spPr>
          <a:xfrm>
            <a:off x="8610600" y="6356350"/>
            <a:ext cx="2743200" cy="365125"/>
          </a:xfrm>
          <a:prstGeom prst="rect">
            <a:avLst/>
          </a:prstGeom>
        </p:spPr>
        <p:txBody>
          <a:bodyPr/>
          <a:lstStyle/>
          <a:p>
            <a:fld id="{8BBFAD84-2117-48F2-893D-04D84D7659DC}" type="slidenum">
              <a:rPr lang="sl-SI" smtClean="0"/>
              <a:t>‹nr.›</a:t>
            </a:fld>
            <a:endParaRPr lang="sl-SI"/>
          </a:p>
        </p:txBody>
      </p:sp>
    </p:spTree>
    <p:extLst>
      <p:ext uri="{BB962C8B-B14F-4D97-AF65-F5344CB8AC3E}">
        <p14:creationId xmlns:p14="http://schemas.microsoft.com/office/powerpoint/2010/main" val="286344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430F95-80FA-4A72-9694-C385BEAA372A}"/>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1165873A-53E0-45E5-849B-1ECE32EBF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DDB2C59E-0C78-41DF-B895-3EA1E6850F7D}"/>
              </a:ext>
            </a:extLst>
          </p:cNvPr>
          <p:cNvSpPr>
            <a:spLocks noGrp="1"/>
          </p:cNvSpPr>
          <p:nvPr>
            <p:ph type="dt" sz="half" idx="10"/>
          </p:nvPr>
        </p:nvSpPr>
        <p:spPr>
          <a:xfrm>
            <a:off x="838200" y="6356350"/>
            <a:ext cx="2743200" cy="365125"/>
          </a:xfrm>
          <a:prstGeom prst="rect">
            <a:avLst/>
          </a:prstGeom>
        </p:spPr>
        <p:txBody>
          <a:bodyPr/>
          <a:lstStyle/>
          <a:p>
            <a:fld id="{4C1FEFD8-E9A6-46DA-8E68-60CCDCE0E22A}" type="datetimeFigureOut">
              <a:rPr lang="sl-SI" smtClean="0"/>
              <a:t>23. 03. 2022</a:t>
            </a:fld>
            <a:endParaRPr lang="sl-SI"/>
          </a:p>
        </p:txBody>
      </p:sp>
      <p:sp>
        <p:nvSpPr>
          <p:cNvPr id="5" name="Označba mesta noge 4">
            <a:extLst>
              <a:ext uri="{FF2B5EF4-FFF2-40B4-BE49-F238E27FC236}">
                <a16:creationId xmlns:a16="http://schemas.microsoft.com/office/drawing/2014/main" id="{A6DFF5E7-27E7-4AB5-AB9D-E26D73AA4986}"/>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Označba mesta številke diapozitiva 5">
            <a:extLst>
              <a:ext uri="{FF2B5EF4-FFF2-40B4-BE49-F238E27FC236}">
                <a16:creationId xmlns:a16="http://schemas.microsoft.com/office/drawing/2014/main" id="{B1BB8DAB-EC2A-485C-9234-641A50D8C916}"/>
              </a:ext>
            </a:extLst>
          </p:cNvPr>
          <p:cNvSpPr>
            <a:spLocks noGrp="1"/>
          </p:cNvSpPr>
          <p:nvPr>
            <p:ph type="sldNum" sz="quarter" idx="12"/>
          </p:nvPr>
        </p:nvSpPr>
        <p:spPr>
          <a:xfrm>
            <a:off x="8610600" y="6356350"/>
            <a:ext cx="2743200" cy="365125"/>
          </a:xfrm>
          <a:prstGeom prst="rect">
            <a:avLst/>
          </a:prstGeom>
        </p:spPr>
        <p:txBody>
          <a:bodyPr/>
          <a:lstStyle/>
          <a:p>
            <a:fld id="{8BBFAD84-2117-48F2-893D-04D84D7659DC}" type="slidenum">
              <a:rPr lang="sl-SI" smtClean="0"/>
              <a:t>‹nr.›</a:t>
            </a:fld>
            <a:endParaRPr lang="sl-SI"/>
          </a:p>
        </p:txBody>
      </p:sp>
    </p:spTree>
    <p:extLst>
      <p:ext uri="{BB962C8B-B14F-4D97-AF65-F5344CB8AC3E}">
        <p14:creationId xmlns:p14="http://schemas.microsoft.com/office/powerpoint/2010/main" val="280040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6C90E9-F1A3-48E8-9843-D085D6AA744C}"/>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3F9A8B65-4B59-4CDD-831F-18EEAF3B7DE6}"/>
              </a:ext>
            </a:extLst>
          </p:cNvPr>
          <p:cNvSpPr>
            <a:spLocks noGrp="1"/>
          </p:cNvSpPr>
          <p:nvPr>
            <p:ph type="dt" sz="half" idx="10"/>
          </p:nvPr>
        </p:nvSpPr>
        <p:spPr>
          <a:xfrm>
            <a:off x="838200" y="6356350"/>
            <a:ext cx="2743200" cy="365125"/>
          </a:xfrm>
          <a:prstGeom prst="rect">
            <a:avLst/>
          </a:prstGeom>
        </p:spPr>
        <p:txBody>
          <a:bodyPr/>
          <a:lstStyle/>
          <a:p>
            <a:fld id="{4C1FEFD8-E9A6-46DA-8E68-60CCDCE0E22A}" type="datetimeFigureOut">
              <a:rPr lang="sl-SI" smtClean="0"/>
              <a:t>23. 03. 2022</a:t>
            </a:fld>
            <a:endParaRPr lang="sl-SI"/>
          </a:p>
        </p:txBody>
      </p:sp>
      <p:sp>
        <p:nvSpPr>
          <p:cNvPr id="4" name="Označba mesta noge 3">
            <a:extLst>
              <a:ext uri="{FF2B5EF4-FFF2-40B4-BE49-F238E27FC236}">
                <a16:creationId xmlns:a16="http://schemas.microsoft.com/office/drawing/2014/main" id="{8FA4A9F5-C1CC-4AB9-81BB-14C403D79FBC}"/>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5" name="Označba mesta številke diapozitiva 4">
            <a:extLst>
              <a:ext uri="{FF2B5EF4-FFF2-40B4-BE49-F238E27FC236}">
                <a16:creationId xmlns:a16="http://schemas.microsoft.com/office/drawing/2014/main" id="{B0DCD5BF-6DE5-4405-8CEC-464A53EF5D70}"/>
              </a:ext>
            </a:extLst>
          </p:cNvPr>
          <p:cNvSpPr>
            <a:spLocks noGrp="1"/>
          </p:cNvSpPr>
          <p:nvPr>
            <p:ph type="sldNum" sz="quarter" idx="12"/>
          </p:nvPr>
        </p:nvSpPr>
        <p:spPr>
          <a:xfrm>
            <a:off x="8610600" y="6356350"/>
            <a:ext cx="2743200" cy="365125"/>
          </a:xfrm>
          <a:prstGeom prst="rect">
            <a:avLst/>
          </a:prstGeom>
        </p:spPr>
        <p:txBody>
          <a:bodyPr/>
          <a:lstStyle/>
          <a:p>
            <a:fld id="{8BBFAD84-2117-48F2-893D-04D84D7659DC}" type="slidenum">
              <a:rPr lang="sl-SI" smtClean="0"/>
              <a:t>‹nr.›</a:t>
            </a:fld>
            <a:endParaRPr lang="sl-SI"/>
          </a:p>
        </p:txBody>
      </p:sp>
    </p:spTree>
    <p:extLst>
      <p:ext uri="{BB962C8B-B14F-4D97-AF65-F5344CB8AC3E}">
        <p14:creationId xmlns:p14="http://schemas.microsoft.com/office/powerpoint/2010/main" val="394496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94167FF0-805E-4174-BF51-F7412A1895FF}"/>
              </a:ext>
            </a:extLst>
          </p:cNvPr>
          <p:cNvSpPr>
            <a:spLocks noGrp="1"/>
          </p:cNvSpPr>
          <p:nvPr>
            <p:ph type="dt" sz="half" idx="10"/>
          </p:nvPr>
        </p:nvSpPr>
        <p:spPr>
          <a:xfrm>
            <a:off x="838200" y="6356350"/>
            <a:ext cx="2743200" cy="365125"/>
          </a:xfrm>
          <a:prstGeom prst="rect">
            <a:avLst/>
          </a:prstGeom>
        </p:spPr>
        <p:txBody>
          <a:bodyPr/>
          <a:lstStyle/>
          <a:p>
            <a:fld id="{4C1FEFD8-E9A6-46DA-8E68-60CCDCE0E22A}" type="datetimeFigureOut">
              <a:rPr lang="sl-SI" smtClean="0"/>
              <a:t>23. 03. 2022</a:t>
            </a:fld>
            <a:endParaRPr lang="sl-SI"/>
          </a:p>
        </p:txBody>
      </p:sp>
      <p:sp>
        <p:nvSpPr>
          <p:cNvPr id="3" name="Označba mesta noge 2">
            <a:extLst>
              <a:ext uri="{FF2B5EF4-FFF2-40B4-BE49-F238E27FC236}">
                <a16:creationId xmlns:a16="http://schemas.microsoft.com/office/drawing/2014/main" id="{6CF2D49B-32C7-4A5C-BE7A-BF2D3C105A56}"/>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4" name="Označba mesta številke diapozitiva 3">
            <a:extLst>
              <a:ext uri="{FF2B5EF4-FFF2-40B4-BE49-F238E27FC236}">
                <a16:creationId xmlns:a16="http://schemas.microsoft.com/office/drawing/2014/main" id="{C27F561A-F40C-47C8-80CD-4745B357B8EE}"/>
              </a:ext>
            </a:extLst>
          </p:cNvPr>
          <p:cNvSpPr>
            <a:spLocks noGrp="1"/>
          </p:cNvSpPr>
          <p:nvPr>
            <p:ph type="sldNum" sz="quarter" idx="12"/>
          </p:nvPr>
        </p:nvSpPr>
        <p:spPr>
          <a:xfrm>
            <a:off x="8610600" y="6356350"/>
            <a:ext cx="2743200" cy="365125"/>
          </a:xfrm>
          <a:prstGeom prst="rect">
            <a:avLst/>
          </a:prstGeom>
        </p:spPr>
        <p:txBody>
          <a:bodyPr/>
          <a:lstStyle/>
          <a:p>
            <a:fld id="{8BBFAD84-2117-48F2-893D-04D84D7659DC}" type="slidenum">
              <a:rPr lang="sl-SI" smtClean="0"/>
              <a:t>‹nr.›</a:t>
            </a:fld>
            <a:endParaRPr lang="sl-SI"/>
          </a:p>
        </p:txBody>
      </p:sp>
    </p:spTree>
    <p:extLst>
      <p:ext uri="{BB962C8B-B14F-4D97-AF65-F5344CB8AC3E}">
        <p14:creationId xmlns:p14="http://schemas.microsoft.com/office/powerpoint/2010/main" val="34065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0876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58EEF0EB-224D-4FB8-A703-02D5A46B9524}"/>
              </a:ext>
            </a:extLst>
          </p:cNvPr>
          <p:cNvSpPr>
            <a:spLocks noGrp="1"/>
          </p:cNvSpPr>
          <p:nvPr>
            <p:ph type="title"/>
          </p:nvPr>
        </p:nvSpPr>
        <p:spPr>
          <a:xfrm>
            <a:off x="838200" y="365125"/>
            <a:ext cx="8563495" cy="1325563"/>
          </a:xfrm>
          <a:prstGeom prst="rect">
            <a:avLst/>
          </a:prstGeom>
        </p:spPr>
        <p:txBody>
          <a:bodyPr vert="horz" lIns="91440" tIns="45720" rIns="91440" bIns="45720" rtlCol="0" anchor="ctr">
            <a:normAutofit/>
          </a:bodyPr>
          <a:lstStyle/>
          <a:p>
            <a:r>
              <a:rPr lang="sl-SI" dirty="0"/>
              <a:t>Kliknite, če želite urediti slog naslova matrice</a:t>
            </a:r>
          </a:p>
        </p:txBody>
      </p:sp>
      <p:sp>
        <p:nvSpPr>
          <p:cNvPr id="3" name="Označba mesta besedila 2">
            <a:extLst>
              <a:ext uri="{FF2B5EF4-FFF2-40B4-BE49-F238E27FC236}">
                <a16:creationId xmlns:a16="http://schemas.microsoft.com/office/drawing/2014/main" id="{D43CB7FF-F274-4EC2-AA18-9F61FF86F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pic>
        <p:nvPicPr>
          <p:cNvPr id="7" name="Slika 6">
            <a:extLst>
              <a:ext uri="{FF2B5EF4-FFF2-40B4-BE49-F238E27FC236}">
                <a16:creationId xmlns:a16="http://schemas.microsoft.com/office/drawing/2014/main" id="{781370A4-E48B-4356-9EDD-907F0D2BFC32}"/>
              </a:ext>
            </a:extLst>
          </p:cNvPr>
          <p:cNvPicPr>
            <a:picLocks noChangeAspect="1"/>
          </p:cNvPicPr>
          <p:nvPr userDrawn="1"/>
        </p:nvPicPr>
        <p:blipFill rotWithShape="1">
          <a:blip r:embed="rId7"/>
          <a:srcRect t="59445"/>
          <a:stretch/>
        </p:blipFill>
        <p:spPr>
          <a:xfrm>
            <a:off x="0" y="5029200"/>
            <a:ext cx="12192000" cy="1828800"/>
          </a:xfrm>
          <a:prstGeom prst="rect">
            <a:avLst/>
          </a:prstGeom>
        </p:spPr>
      </p:pic>
      <p:pic>
        <p:nvPicPr>
          <p:cNvPr id="8" name="Slika 7">
            <a:extLst>
              <a:ext uri="{FF2B5EF4-FFF2-40B4-BE49-F238E27FC236}">
                <a16:creationId xmlns:a16="http://schemas.microsoft.com/office/drawing/2014/main" id="{F92B5587-F6D4-41C7-9775-862A17D41726}"/>
              </a:ext>
            </a:extLst>
          </p:cNvPr>
          <p:cNvPicPr>
            <a:picLocks noChangeAspect="1"/>
          </p:cNvPicPr>
          <p:nvPr userDrawn="1"/>
        </p:nvPicPr>
        <p:blipFill>
          <a:blip r:embed="rId8"/>
          <a:stretch>
            <a:fillRect/>
          </a:stretch>
        </p:blipFill>
        <p:spPr>
          <a:xfrm>
            <a:off x="9501575" y="578225"/>
            <a:ext cx="2458253" cy="899361"/>
          </a:xfrm>
          <a:prstGeom prst="rect">
            <a:avLst/>
          </a:prstGeom>
        </p:spPr>
      </p:pic>
    </p:spTree>
    <p:extLst>
      <p:ext uri="{BB962C8B-B14F-4D97-AF65-F5344CB8AC3E}">
        <p14:creationId xmlns:p14="http://schemas.microsoft.com/office/powerpoint/2010/main" val="12057763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gzs.si/wholeugrai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60AFB391-5E26-4BB5-81E9-79A588EC081D}"/>
              </a:ext>
            </a:extLst>
          </p:cNvPr>
          <p:cNvPicPr>
            <a:picLocks noChangeAspect="1"/>
          </p:cNvPicPr>
          <p:nvPr/>
        </p:nvPicPr>
        <p:blipFill>
          <a:blip r:embed="rId3"/>
          <a:stretch>
            <a:fillRect/>
          </a:stretch>
        </p:blipFill>
        <p:spPr>
          <a:xfrm>
            <a:off x="0" y="85060"/>
            <a:ext cx="12192000" cy="6858001"/>
          </a:xfrm>
          <a:prstGeom prst="rect">
            <a:avLst/>
          </a:prstGeom>
        </p:spPr>
      </p:pic>
      <p:pic>
        <p:nvPicPr>
          <p:cNvPr id="10" name="Slika 9">
            <a:extLst>
              <a:ext uri="{FF2B5EF4-FFF2-40B4-BE49-F238E27FC236}">
                <a16:creationId xmlns:a16="http://schemas.microsoft.com/office/drawing/2014/main" id="{F6699D23-8F9C-4858-8356-F8C486176817}"/>
              </a:ext>
            </a:extLst>
          </p:cNvPr>
          <p:cNvPicPr>
            <a:picLocks noChangeAspect="1"/>
          </p:cNvPicPr>
          <p:nvPr/>
        </p:nvPicPr>
        <p:blipFill>
          <a:blip r:embed="rId4"/>
          <a:stretch>
            <a:fillRect/>
          </a:stretch>
        </p:blipFill>
        <p:spPr>
          <a:xfrm>
            <a:off x="5952744" y="243408"/>
            <a:ext cx="6371274" cy="688908"/>
          </a:xfrm>
          <a:prstGeom prst="rect">
            <a:avLst/>
          </a:prstGeom>
        </p:spPr>
      </p:pic>
    </p:spTree>
    <p:extLst>
      <p:ext uri="{BB962C8B-B14F-4D97-AF65-F5344CB8AC3E}">
        <p14:creationId xmlns:p14="http://schemas.microsoft.com/office/powerpoint/2010/main" val="73637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868570"/>
          </a:xfrm>
        </p:spPr>
        <p:txBody>
          <a:bodyPr>
            <a:normAutofit/>
          </a:bodyPr>
          <a:lstStyle/>
          <a:p>
            <a:pPr algn="ctr"/>
            <a:r>
              <a:rPr lang="da-DK" sz="3200" dirty="0"/>
              <a:t>Background to the WholEUGrain Project</a:t>
            </a:r>
          </a:p>
        </p:txBody>
      </p:sp>
    </p:spTree>
    <p:extLst>
      <p:ext uri="{BB962C8B-B14F-4D97-AF65-F5344CB8AC3E}">
        <p14:creationId xmlns:p14="http://schemas.microsoft.com/office/powerpoint/2010/main" val="55979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2FF195-A35E-45EE-94D7-092F47DCC794}"/>
              </a:ext>
            </a:extLst>
          </p:cNvPr>
          <p:cNvSpPr>
            <a:spLocks noGrp="1"/>
          </p:cNvSpPr>
          <p:nvPr>
            <p:ph type="title"/>
          </p:nvPr>
        </p:nvSpPr>
        <p:spPr>
          <a:xfrm>
            <a:off x="838200" y="461703"/>
            <a:ext cx="8388927" cy="1363922"/>
          </a:xfrm>
        </p:spPr>
        <p:txBody>
          <a:bodyPr>
            <a:normAutofit/>
          </a:bodyPr>
          <a:lstStyle/>
          <a:p>
            <a:r>
              <a:rPr lang="en-US" b="1" dirty="0"/>
              <a:t>The WholEUGrain project</a:t>
            </a:r>
          </a:p>
        </p:txBody>
      </p:sp>
      <p:sp>
        <p:nvSpPr>
          <p:cNvPr id="7" name="PoljeZBesedilom 6">
            <a:extLst>
              <a:ext uri="{FF2B5EF4-FFF2-40B4-BE49-F238E27FC236}">
                <a16:creationId xmlns:a16="http://schemas.microsoft.com/office/drawing/2014/main" id="{C60E6711-4CBC-4F8D-8ED1-DBA826B538A9}"/>
              </a:ext>
            </a:extLst>
          </p:cNvPr>
          <p:cNvSpPr txBox="1"/>
          <p:nvPr/>
        </p:nvSpPr>
        <p:spPr>
          <a:xfrm>
            <a:off x="1106905" y="1792705"/>
            <a:ext cx="9625263" cy="646331"/>
          </a:xfrm>
          <a:prstGeom prst="rect">
            <a:avLst/>
          </a:prstGeom>
          <a:noFill/>
        </p:spPr>
        <p:txBody>
          <a:bodyPr wrap="square" rtlCol="0">
            <a:spAutoFit/>
          </a:bodyPr>
          <a:lstStyle/>
          <a:p>
            <a:endParaRPr lang="sl-SI" dirty="0"/>
          </a:p>
          <a:p>
            <a:endParaRPr lang="sl-SI" dirty="0"/>
          </a:p>
        </p:txBody>
      </p:sp>
      <p:sp>
        <p:nvSpPr>
          <p:cNvPr id="5" name="Označba mesta vsebine 4">
            <a:extLst>
              <a:ext uri="{FF2B5EF4-FFF2-40B4-BE49-F238E27FC236}">
                <a16:creationId xmlns:a16="http://schemas.microsoft.com/office/drawing/2014/main" id="{6B7C361B-C53E-471F-AB4E-63422EAD47A6}"/>
              </a:ext>
            </a:extLst>
          </p:cNvPr>
          <p:cNvSpPr>
            <a:spLocks noGrp="1"/>
          </p:cNvSpPr>
          <p:nvPr>
            <p:ph idx="1"/>
          </p:nvPr>
        </p:nvSpPr>
        <p:spPr>
          <a:xfrm>
            <a:off x="838200" y="1618938"/>
            <a:ext cx="11024286" cy="4662721"/>
          </a:xfrm>
        </p:spPr>
        <p:txBody>
          <a:bodyPr>
            <a:normAutofit fontScale="62500" lnSpcReduction="20000"/>
          </a:bodyPr>
          <a:lstStyle/>
          <a:p>
            <a:pPr marL="0" indent="0">
              <a:lnSpc>
                <a:spcPct val="110000"/>
              </a:lnSpc>
              <a:spcBef>
                <a:spcPct val="0"/>
              </a:spcBef>
              <a:buNone/>
            </a:pPr>
            <a:r>
              <a:rPr lang="da-DK" sz="3500" dirty="0" err="1">
                <a:latin typeface="+mj-lt"/>
                <a:ea typeface="+mj-ea"/>
                <a:cs typeface="+mj-cs"/>
              </a:rPr>
              <a:t>Emanated</a:t>
            </a:r>
            <a:r>
              <a:rPr lang="da-DK" sz="3500" dirty="0">
                <a:latin typeface="+mj-lt"/>
                <a:ea typeface="+mj-ea"/>
                <a:cs typeface="+mj-cs"/>
              </a:rPr>
              <a:t> from the Danish </a:t>
            </a:r>
            <a:r>
              <a:rPr lang="da-DK" sz="3500" dirty="0" err="1">
                <a:latin typeface="+mj-lt"/>
                <a:ea typeface="+mj-ea"/>
                <a:cs typeface="+mj-cs"/>
              </a:rPr>
              <a:t>whole</a:t>
            </a:r>
            <a:r>
              <a:rPr lang="da-DK" sz="3500" dirty="0">
                <a:latin typeface="+mj-lt"/>
                <a:ea typeface="+mj-ea"/>
                <a:cs typeface="+mj-cs"/>
              </a:rPr>
              <a:t> </a:t>
            </a:r>
            <a:r>
              <a:rPr lang="da-DK" sz="3500" dirty="0" err="1">
                <a:latin typeface="+mj-lt"/>
                <a:ea typeface="+mj-ea"/>
                <a:cs typeface="+mj-cs"/>
              </a:rPr>
              <a:t>grain</a:t>
            </a:r>
            <a:r>
              <a:rPr lang="da-DK" sz="3500" dirty="0">
                <a:latin typeface="+mj-lt"/>
                <a:ea typeface="+mj-ea"/>
                <a:cs typeface="+mj-cs"/>
              </a:rPr>
              <a:t> </a:t>
            </a:r>
            <a:r>
              <a:rPr lang="da-DK" sz="3500" dirty="0" err="1">
                <a:latin typeface="+mj-lt"/>
                <a:ea typeface="+mj-ea"/>
                <a:cs typeface="+mj-cs"/>
              </a:rPr>
              <a:t>partnership</a:t>
            </a:r>
            <a:r>
              <a:rPr lang="da-DK" sz="3500" dirty="0">
                <a:latin typeface="+mj-lt"/>
                <a:ea typeface="+mj-ea"/>
                <a:cs typeface="+mj-cs"/>
              </a:rPr>
              <a:t> and </a:t>
            </a:r>
            <a:r>
              <a:rPr lang="da-DK" sz="3500" dirty="0" err="1">
                <a:latin typeface="+mj-lt"/>
                <a:ea typeface="+mj-ea"/>
                <a:cs typeface="+mj-cs"/>
              </a:rPr>
              <a:t>its</a:t>
            </a:r>
            <a:r>
              <a:rPr lang="da-DK" sz="3500" dirty="0">
                <a:latin typeface="+mj-lt"/>
                <a:ea typeface="+mj-ea"/>
                <a:cs typeface="+mj-cs"/>
              </a:rPr>
              <a:t> </a:t>
            </a:r>
            <a:r>
              <a:rPr lang="da-DK" sz="3500" dirty="0" err="1">
                <a:latin typeface="+mj-lt"/>
                <a:ea typeface="+mj-ea"/>
                <a:cs typeface="+mj-cs"/>
              </a:rPr>
              <a:t>success</a:t>
            </a:r>
            <a:r>
              <a:rPr lang="da-DK" sz="3500" dirty="0">
                <a:latin typeface="+mj-lt"/>
                <a:ea typeface="+mj-ea"/>
                <a:cs typeface="+mj-cs"/>
              </a:rPr>
              <a:t> in </a:t>
            </a:r>
            <a:r>
              <a:rPr lang="da-DK" sz="3500" dirty="0" err="1">
                <a:latin typeface="+mj-lt"/>
                <a:ea typeface="+mj-ea"/>
                <a:cs typeface="+mj-cs"/>
              </a:rPr>
              <a:t>increasing</a:t>
            </a:r>
            <a:r>
              <a:rPr lang="da-DK" sz="3500" dirty="0">
                <a:latin typeface="+mj-lt"/>
                <a:ea typeface="+mj-ea"/>
                <a:cs typeface="+mj-cs"/>
              </a:rPr>
              <a:t> the Whole </a:t>
            </a:r>
            <a:r>
              <a:rPr lang="da-DK" sz="3500" dirty="0" err="1">
                <a:latin typeface="+mj-lt"/>
                <a:ea typeface="+mj-ea"/>
                <a:cs typeface="+mj-cs"/>
              </a:rPr>
              <a:t>Grain</a:t>
            </a:r>
            <a:r>
              <a:rPr lang="da-DK" sz="3500" dirty="0">
                <a:latin typeface="+mj-lt"/>
                <a:ea typeface="+mj-ea"/>
                <a:cs typeface="+mj-cs"/>
              </a:rPr>
              <a:t> </a:t>
            </a:r>
            <a:r>
              <a:rPr lang="da-DK" sz="3500" dirty="0" err="1">
                <a:latin typeface="+mj-lt"/>
                <a:ea typeface="+mj-ea"/>
                <a:cs typeface="+mj-cs"/>
              </a:rPr>
              <a:t>intake</a:t>
            </a:r>
            <a:r>
              <a:rPr lang="da-DK" sz="3500" dirty="0">
                <a:latin typeface="+mj-lt"/>
                <a:ea typeface="+mj-ea"/>
                <a:cs typeface="+mj-cs"/>
              </a:rPr>
              <a:t> in Denmark</a:t>
            </a:r>
            <a:endParaRPr lang="en-US" sz="3500" dirty="0">
              <a:latin typeface="+mj-lt"/>
              <a:ea typeface="+mj-ea"/>
              <a:cs typeface="+mj-cs"/>
            </a:endParaRPr>
          </a:p>
          <a:p>
            <a:pPr marL="0" indent="0">
              <a:lnSpc>
                <a:spcPct val="110000"/>
              </a:lnSpc>
              <a:spcBef>
                <a:spcPct val="0"/>
              </a:spcBef>
              <a:spcAft>
                <a:spcPts val="1000"/>
              </a:spcAft>
              <a:buNone/>
            </a:pPr>
            <a:r>
              <a:rPr lang="en-US" sz="3500" dirty="0">
                <a:latin typeface="+mj-lt"/>
                <a:ea typeface="+mj-ea"/>
                <a:cs typeface="+mj-cs"/>
              </a:rPr>
              <a:t>Launched in November 2019 and ends in October 2022 = 3 years</a:t>
            </a:r>
          </a:p>
          <a:p>
            <a:pPr marL="0" indent="0">
              <a:lnSpc>
                <a:spcPct val="110000"/>
              </a:lnSpc>
              <a:spcBef>
                <a:spcPct val="0"/>
              </a:spcBef>
              <a:spcAft>
                <a:spcPts val="1000"/>
              </a:spcAft>
              <a:buNone/>
            </a:pPr>
            <a:r>
              <a:rPr lang="en-US" sz="3500" dirty="0">
                <a:latin typeface="+mj-lt"/>
                <a:ea typeface="+mj-ea"/>
                <a:cs typeface="+mj-cs"/>
              </a:rPr>
              <a:t>Project partners from four different countries:</a:t>
            </a:r>
          </a:p>
          <a:p>
            <a:pPr lvl="1">
              <a:lnSpc>
                <a:spcPct val="110000"/>
              </a:lnSpc>
              <a:spcBef>
                <a:spcPct val="0"/>
              </a:spcBef>
              <a:spcAft>
                <a:spcPts val="1000"/>
              </a:spcAft>
            </a:pPr>
            <a:r>
              <a:rPr lang="en-US" sz="3500" dirty="0">
                <a:latin typeface="+mj-lt"/>
                <a:ea typeface="+mj-ea"/>
                <a:cs typeface="+mj-cs"/>
              </a:rPr>
              <a:t>Denmark (Danish Veterinary and Food Administration and The Danish Cancer Society)</a:t>
            </a:r>
          </a:p>
          <a:p>
            <a:pPr lvl="1">
              <a:lnSpc>
                <a:spcPct val="110000"/>
              </a:lnSpc>
              <a:spcBef>
                <a:spcPct val="0"/>
              </a:spcBef>
              <a:spcAft>
                <a:spcPts val="1000"/>
              </a:spcAft>
            </a:pPr>
            <a:r>
              <a:rPr lang="en-US" sz="3500" dirty="0">
                <a:latin typeface="+mj-lt"/>
                <a:ea typeface="+mj-ea"/>
                <a:cs typeface="+mj-cs"/>
              </a:rPr>
              <a:t>Bosnia and Herzegovina (Ministry of Civil Affairs of Bosnia and Herzegovina, The Institute of Public Health of the Federation of Bosnia and Herzegovina and Institute of Public Health of the Republic of </a:t>
            </a:r>
            <a:r>
              <a:rPr lang="en-US" sz="3500" dirty="0" err="1">
                <a:latin typeface="+mj-lt"/>
                <a:ea typeface="+mj-ea"/>
                <a:cs typeface="+mj-cs"/>
              </a:rPr>
              <a:t>Srpska</a:t>
            </a:r>
            <a:r>
              <a:rPr lang="en-US" sz="3500" dirty="0">
                <a:latin typeface="+mj-lt"/>
                <a:ea typeface="+mj-ea"/>
                <a:cs typeface="+mj-cs"/>
              </a:rPr>
              <a:t>)</a:t>
            </a:r>
          </a:p>
          <a:p>
            <a:pPr lvl="1">
              <a:lnSpc>
                <a:spcPct val="110000"/>
              </a:lnSpc>
              <a:spcBef>
                <a:spcPct val="0"/>
              </a:spcBef>
              <a:spcAft>
                <a:spcPts val="1000"/>
              </a:spcAft>
            </a:pPr>
            <a:r>
              <a:rPr lang="en-US" sz="3500" dirty="0">
                <a:latin typeface="+mj-lt"/>
                <a:ea typeface="+mj-ea"/>
                <a:cs typeface="+mj-cs"/>
              </a:rPr>
              <a:t>Slovenia (Chamber of Commerce and Industry of Slovenia – Chamber of Agricultural and Food Enterprises)</a:t>
            </a:r>
          </a:p>
          <a:p>
            <a:pPr lvl="1">
              <a:lnSpc>
                <a:spcPct val="110000"/>
              </a:lnSpc>
              <a:spcBef>
                <a:spcPct val="0"/>
              </a:spcBef>
              <a:spcAft>
                <a:spcPts val="1000"/>
              </a:spcAft>
            </a:pPr>
            <a:r>
              <a:rPr lang="en-US" sz="3500" dirty="0">
                <a:latin typeface="+mj-lt"/>
                <a:ea typeface="+mj-ea"/>
                <a:cs typeface="+mj-cs"/>
              </a:rPr>
              <a:t>Romania (National Institute Of Public Health in Romania</a:t>
            </a:r>
          </a:p>
          <a:p>
            <a:pPr>
              <a:spcAft>
                <a:spcPts val="1000"/>
              </a:spcAft>
            </a:pPr>
            <a:endParaRPr lang="en-US" dirty="0"/>
          </a:p>
          <a:p>
            <a:pPr>
              <a:spcAft>
                <a:spcPts val="1000"/>
              </a:spcAft>
            </a:pPr>
            <a:endParaRPr lang="en-US" dirty="0"/>
          </a:p>
          <a:p>
            <a:pPr>
              <a:spcAft>
                <a:spcPts val="1000"/>
              </a:spcAft>
            </a:pPr>
            <a:endParaRPr lang="en-US" dirty="0"/>
          </a:p>
          <a:p>
            <a:pPr marL="0" indent="0">
              <a:spcAft>
                <a:spcPts val="1000"/>
              </a:spcAft>
              <a:buNone/>
            </a:pPr>
            <a:endParaRPr lang="en-US" dirty="0"/>
          </a:p>
          <a:p>
            <a:pPr lvl="1">
              <a:spcAft>
                <a:spcPts val="1000"/>
              </a:spcAft>
            </a:pPr>
            <a:endParaRPr lang="en-US" dirty="0"/>
          </a:p>
          <a:p>
            <a:pPr lvl="1">
              <a:spcAft>
                <a:spcPts val="1000"/>
              </a:spcAft>
            </a:pPr>
            <a:endParaRPr lang="en-US" dirty="0"/>
          </a:p>
          <a:p>
            <a:pPr>
              <a:spcAft>
                <a:spcPts val="1000"/>
              </a:spcAft>
            </a:pPr>
            <a:endParaRPr lang="en-US" dirty="0"/>
          </a:p>
          <a:p>
            <a:pPr>
              <a:spcAft>
                <a:spcPts val="1000"/>
              </a:spcAft>
            </a:pPr>
            <a:endParaRPr lang="en-US" dirty="0"/>
          </a:p>
          <a:p>
            <a:pPr lvl="1">
              <a:spcBef>
                <a:spcPts val="1000"/>
              </a:spcBef>
              <a:spcAft>
                <a:spcPts val="1000"/>
              </a:spcAft>
            </a:pPr>
            <a:endParaRPr lang="en-US" dirty="0"/>
          </a:p>
          <a:p>
            <a:pPr lvl="1">
              <a:spcBef>
                <a:spcPts val="800"/>
              </a:spcBef>
              <a:spcAft>
                <a:spcPts val="800"/>
              </a:spcAft>
            </a:pPr>
            <a:endParaRPr lang="en-US" dirty="0"/>
          </a:p>
        </p:txBody>
      </p:sp>
    </p:spTree>
    <p:extLst>
      <p:ext uri="{BB962C8B-B14F-4D97-AF65-F5344CB8AC3E}">
        <p14:creationId xmlns:p14="http://schemas.microsoft.com/office/powerpoint/2010/main" val="387068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rot="20907272">
            <a:off x="-5648" y="1308239"/>
            <a:ext cx="3414898" cy="4241521"/>
          </a:xfrm>
          <a:prstGeom prst="rect">
            <a:avLst/>
          </a:prstGeom>
        </p:spPr>
      </p:pic>
      <p:pic>
        <p:nvPicPr>
          <p:cNvPr id="5" name="Billede 4"/>
          <p:cNvPicPr>
            <a:picLocks noChangeAspect="1"/>
          </p:cNvPicPr>
          <p:nvPr/>
        </p:nvPicPr>
        <p:blipFill rotWithShape="1">
          <a:blip r:embed="rId4"/>
          <a:srcRect l="33585" t="12369" r="34496" b="9258"/>
          <a:stretch/>
        </p:blipFill>
        <p:spPr>
          <a:xfrm>
            <a:off x="3644624" y="1812444"/>
            <a:ext cx="2421000" cy="3343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kstfelt 1">
            <a:extLst>
              <a:ext uri="{FF2B5EF4-FFF2-40B4-BE49-F238E27FC236}">
                <a16:creationId xmlns:a16="http://schemas.microsoft.com/office/drawing/2014/main" id="{7BA748F6-BC03-46FF-8B19-F0A56E360FAC}"/>
              </a:ext>
            </a:extLst>
          </p:cNvPr>
          <p:cNvSpPr txBox="1"/>
          <p:nvPr/>
        </p:nvSpPr>
        <p:spPr>
          <a:xfrm>
            <a:off x="166255" y="632040"/>
            <a:ext cx="9421090" cy="707886"/>
          </a:xfrm>
          <a:prstGeom prst="rect">
            <a:avLst/>
          </a:prstGeom>
          <a:noFill/>
        </p:spPr>
        <p:txBody>
          <a:bodyPr wrap="square" rtlCol="0">
            <a:spAutoFit/>
          </a:bodyPr>
          <a:lstStyle/>
          <a:p>
            <a:pPr algn="ctr"/>
            <a:r>
              <a:rPr lang="da-DK" sz="4000" b="1" dirty="0" err="1">
                <a:latin typeface="+mj-lt"/>
                <a:ea typeface="+mj-ea"/>
                <a:cs typeface="+mj-cs"/>
              </a:rPr>
              <a:t>Tailored</a:t>
            </a:r>
            <a:r>
              <a:rPr lang="da-DK" sz="4000" b="1" dirty="0">
                <a:latin typeface="+mj-lt"/>
                <a:ea typeface="+mj-ea"/>
                <a:cs typeface="+mj-cs"/>
              </a:rPr>
              <a:t> Transfer and </a:t>
            </a:r>
            <a:r>
              <a:rPr lang="da-DK" sz="4000" b="1" dirty="0" err="1">
                <a:latin typeface="+mj-lt"/>
                <a:ea typeface="+mj-ea"/>
                <a:cs typeface="+mj-cs"/>
              </a:rPr>
              <a:t>Implementation</a:t>
            </a:r>
            <a:r>
              <a:rPr lang="da-DK" sz="4000" b="1" dirty="0">
                <a:latin typeface="+mj-lt"/>
                <a:ea typeface="+mj-ea"/>
                <a:cs typeface="+mj-cs"/>
              </a:rPr>
              <a:t> Tools</a:t>
            </a:r>
          </a:p>
        </p:txBody>
      </p:sp>
      <p:sp>
        <p:nvSpPr>
          <p:cNvPr id="7" name="Tekstfelt 6">
            <a:extLst>
              <a:ext uri="{FF2B5EF4-FFF2-40B4-BE49-F238E27FC236}">
                <a16:creationId xmlns:a16="http://schemas.microsoft.com/office/drawing/2014/main" id="{517D4FF2-C2D9-420A-B271-3C83DA806C0D}"/>
              </a:ext>
            </a:extLst>
          </p:cNvPr>
          <p:cNvSpPr txBox="1"/>
          <p:nvPr/>
        </p:nvSpPr>
        <p:spPr>
          <a:xfrm>
            <a:off x="7188200" y="1812444"/>
            <a:ext cx="4165600" cy="3637919"/>
          </a:xfrm>
          <a:prstGeom prst="rect">
            <a:avLst/>
          </a:prstGeom>
          <a:noFill/>
        </p:spPr>
        <p:txBody>
          <a:bodyPr wrap="square" rtlCol="0">
            <a:spAutoFit/>
          </a:bodyPr>
          <a:lstStyle/>
          <a:p>
            <a:pPr marL="457200" indent="-457200">
              <a:lnSpc>
                <a:spcPct val="90000"/>
              </a:lnSpc>
              <a:spcBef>
                <a:spcPct val="0"/>
              </a:spcBef>
              <a:buFont typeface="Arial" panose="020B0604020202020204" pitchFamily="34" charset="0"/>
              <a:buChar char="•"/>
            </a:pPr>
            <a:r>
              <a:rPr lang="da-DK" sz="2800" dirty="0" err="1">
                <a:latin typeface="+mj-lt"/>
                <a:ea typeface="+mj-ea"/>
                <a:cs typeface="+mj-cs"/>
              </a:rPr>
              <a:t>Consultations</a:t>
            </a:r>
            <a:r>
              <a:rPr lang="da-DK" sz="2800" dirty="0">
                <a:latin typeface="+mj-lt"/>
                <a:ea typeface="+mj-ea"/>
                <a:cs typeface="+mj-cs"/>
              </a:rPr>
              <a:t> to </a:t>
            </a:r>
            <a:r>
              <a:rPr lang="da-DK" sz="2800" dirty="0" err="1">
                <a:latin typeface="+mj-lt"/>
                <a:ea typeface="+mj-ea"/>
                <a:cs typeface="+mj-cs"/>
              </a:rPr>
              <a:t>assist</a:t>
            </a:r>
            <a:r>
              <a:rPr lang="da-DK" sz="2800" dirty="0">
                <a:latin typeface="+mj-lt"/>
                <a:ea typeface="+mj-ea"/>
                <a:cs typeface="+mj-cs"/>
              </a:rPr>
              <a:t> the </a:t>
            </a:r>
            <a:r>
              <a:rPr lang="da-DK" sz="2800" dirty="0" err="1">
                <a:latin typeface="+mj-lt"/>
                <a:ea typeface="+mj-ea"/>
                <a:cs typeface="+mj-cs"/>
              </a:rPr>
              <a:t>project</a:t>
            </a:r>
            <a:r>
              <a:rPr lang="da-DK" sz="2800" dirty="0">
                <a:latin typeface="+mj-lt"/>
                <a:ea typeface="+mj-ea"/>
                <a:cs typeface="+mj-cs"/>
              </a:rPr>
              <a:t> partners in </a:t>
            </a:r>
            <a:r>
              <a:rPr lang="da-DK" sz="2800" dirty="0" err="1">
                <a:latin typeface="+mj-lt"/>
                <a:ea typeface="+mj-ea"/>
                <a:cs typeface="+mj-cs"/>
              </a:rPr>
              <a:t>establishing</a:t>
            </a:r>
            <a:r>
              <a:rPr lang="da-DK" sz="2800" dirty="0">
                <a:latin typeface="+mj-lt"/>
                <a:ea typeface="+mj-ea"/>
                <a:cs typeface="+mj-cs"/>
              </a:rPr>
              <a:t> </a:t>
            </a:r>
            <a:r>
              <a:rPr lang="da-DK" sz="2800" dirty="0" err="1">
                <a:latin typeface="+mj-lt"/>
                <a:ea typeface="+mj-ea"/>
                <a:cs typeface="+mj-cs"/>
              </a:rPr>
              <a:t>their</a:t>
            </a:r>
            <a:r>
              <a:rPr lang="da-DK" sz="2800" dirty="0">
                <a:latin typeface="+mj-lt"/>
                <a:ea typeface="+mj-ea"/>
                <a:cs typeface="+mj-cs"/>
              </a:rPr>
              <a:t> </a:t>
            </a:r>
            <a:r>
              <a:rPr lang="da-DK" sz="2800" dirty="0" err="1">
                <a:latin typeface="+mj-lt"/>
                <a:ea typeface="+mj-ea"/>
                <a:cs typeface="+mj-cs"/>
              </a:rPr>
              <a:t>own</a:t>
            </a:r>
            <a:r>
              <a:rPr lang="da-DK" sz="2800" dirty="0">
                <a:latin typeface="+mj-lt"/>
                <a:ea typeface="+mj-ea"/>
                <a:cs typeface="+mj-cs"/>
              </a:rPr>
              <a:t> </a:t>
            </a:r>
            <a:r>
              <a:rPr lang="da-DK" sz="2800" dirty="0" err="1">
                <a:latin typeface="+mj-lt"/>
                <a:ea typeface="+mj-ea"/>
                <a:cs typeface="+mj-cs"/>
              </a:rPr>
              <a:t>whole</a:t>
            </a:r>
            <a:r>
              <a:rPr lang="da-DK" sz="2800" dirty="0">
                <a:latin typeface="+mj-lt"/>
                <a:ea typeface="+mj-ea"/>
                <a:cs typeface="+mj-cs"/>
              </a:rPr>
              <a:t> </a:t>
            </a:r>
            <a:r>
              <a:rPr lang="da-DK" sz="2800" dirty="0" err="1">
                <a:latin typeface="+mj-lt"/>
                <a:ea typeface="+mj-ea"/>
                <a:cs typeface="+mj-cs"/>
              </a:rPr>
              <a:t>grain</a:t>
            </a:r>
            <a:r>
              <a:rPr lang="da-DK" sz="2800" dirty="0">
                <a:latin typeface="+mj-lt"/>
                <a:ea typeface="+mj-ea"/>
                <a:cs typeface="+mj-cs"/>
              </a:rPr>
              <a:t> </a:t>
            </a:r>
            <a:r>
              <a:rPr lang="da-DK" sz="2800" dirty="0" err="1">
                <a:latin typeface="+mj-lt"/>
                <a:ea typeface="+mj-ea"/>
                <a:cs typeface="+mj-cs"/>
              </a:rPr>
              <a:t>partnerships</a:t>
            </a:r>
            <a:endParaRPr lang="da-DK" sz="2800" dirty="0">
              <a:latin typeface="+mj-lt"/>
              <a:ea typeface="+mj-ea"/>
              <a:cs typeface="+mj-cs"/>
            </a:endParaRPr>
          </a:p>
          <a:p>
            <a:pPr marL="457200" indent="-457200">
              <a:lnSpc>
                <a:spcPct val="90000"/>
              </a:lnSpc>
              <a:spcBef>
                <a:spcPct val="0"/>
              </a:spcBef>
              <a:buFont typeface="Arial" panose="020B0604020202020204" pitchFamily="34" charset="0"/>
              <a:buChar char="•"/>
            </a:pPr>
            <a:r>
              <a:rPr lang="da-DK" sz="2800" dirty="0">
                <a:latin typeface="+mj-lt"/>
                <a:ea typeface="+mj-ea"/>
                <a:cs typeface="+mj-cs"/>
              </a:rPr>
              <a:t>Stakeholder events </a:t>
            </a:r>
          </a:p>
          <a:p>
            <a:pPr marL="457200" indent="-457200">
              <a:lnSpc>
                <a:spcPct val="90000"/>
              </a:lnSpc>
              <a:spcBef>
                <a:spcPct val="0"/>
              </a:spcBef>
              <a:buFont typeface="Arial" panose="020B0604020202020204" pitchFamily="34" charset="0"/>
              <a:buChar char="•"/>
            </a:pPr>
            <a:r>
              <a:rPr lang="da-DK" sz="2800" dirty="0">
                <a:latin typeface="+mj-lt"/>
                <a:ea typeface="+mj-ea"/>
                <a:cs typeface="+mj-cs"/>
              </a:rPr>
              <a:t>EU guideline</a:t>
            </a:r>
          </a:p>
          <a:p>
            <a:endParaRPr lang="da-DK" dirty="0"/>
          </a:p>
          <a:p>
            <a:endParaRPr lang="en-US" dirty="0">
              <a:cs typeface="Times New Roman" panose="02020603050405020304" pitchFamily="18" charset="0"/>
            </a:endParaRPr>
          </a:p>
          <a:p>
            <a:endParaRPr lang="da-DK" dirty="0"/>
          </a:p>
        </p:txBody>
      </p:sp>
    </p:spTree>
    <p:extLst>
      <p:ext uri="{BB962C8B-B14F-4D97-AF65-F5344CB8AC3E}">
        <p14:creationId xmlns:p14="http://schemas.microsoft.com/office/powerpoint/2010/main" val="276764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1810" y="2097673"/>
            <a:ext cx="8563495" cy="1325563"/>
          </a:xfrm>
        </p:spPr>
        <p:txBody>
          <a:bodyPr/>
          <a:lstStyle/>
          <a:p>
            <a:pPr algn="ctr"/>
            <a:r>
              <a:rPr lang="da-DK" b="1" dirty="0"/>
              <a:t>If </a:t>
            </a:r>
            <a:r>
              <a:rPr lang="da-DK" b="1" dirty="0" err="1"/>
              <a:t>you</a:t>
            </a:r>
            <a:r>
              <a:rPr lang="da-DK" b="1" dirty="0"/>
              <a:t> </a:t>
            </a:r>
            <a:r>
              <a:rPr lang="da-DK" b="1" dirty="0" err="1"/>
              <a:t>want</a:t>
            </a:r>
            <a:r>
              <a:rPr lang="da-DK" b="1" dirty="0"/>
              <a:t> to </a:t>
            </a:r>
            <a:r>
              <a:rPr lang="da-DK" b="1" dirty="0" err="1"/>
              <a:t>engage</a:t>
            </a:r>
            <a:r>
              <a:rPr lang="da-DK" b="1" dirty="0"/>
              <a:t> or know more</a:t>
            </a:r>
            <a:br>
              <a:rPr lang="da-DK" b="1" dirty="0"/>
            </a:br>
            <a:r>
              <a:rPr lang="da-DK" b="1" dirty="0"/>
              <a:t>visit </a:t>
            </a:r>
            <a:r>
              <a:rPr lang="da-DK" b="1" dirty="0" err="1"/>
              <a:t>our</a:t>
            </a:r>
            <a:r>
              <a:rPr lang="da-DK" b="1" dirty="0"/>
              <a:t> Project website </a:t>
            </a:r>
          </a:p>
        </p:txBody>
      </p:sp>
      <p:sp>
        <p:nvSpPr>
          <p:cNvPr id="3" name="Rektangel 2"/>
          <p:cNvSpPr/>
          <p:nvPr/>
        </p:nvSpPr>
        <p:spPr>
          <a:xfrm>
            <a:off x="1933731" y="3244334"/>
            <a:ext cx="8081574" cy="3077766"/>
          </a:xfrm>
          <a:prstGeom prst="rect">
            <a:avLst/>
          </a:prstGeom>
        </p:spPr>
        <p:txBody>
          <a:bodyPr wrap="square">
            <a:spAutoFit/>
          </a:bodyPr>
          <a:lstStyle/>
          <a:p>
            <a:pPr algn="ctr"/>
            <a:endParaRPr lang="da-DK" sz="3600" dirty="0">
              <a:hlinkClick r:id="rId3"/>
            </a:endParaRPr>
          </a:p>
          <a:p>
            <a:pPr algn="ctr"/>
            <a:r>
              <a:rPr lang="da-DK" sz="3600" dirty="0">
                <a:hlinkClick r:id="rId3"/>
              </a:rPr>
              <a:t>https://www.gzs.si/wholeugrain</a:t>
            </a:r>
            <a:r>
              <a:rPr lang="da-DK" dirty="0">
                <a:hlinkClick r:id="rId3"/>
              </a:rPr>
              <a:t>/</a:t>
            </a:r>
            <a:endParaRPr lang="da-DK" dirty="0"/>
          </a:p>
          <a:p>
            <a:r>
              <a:rPr lang="da-DK" dirty="0"/>
              <a:t> </a:t>
            </a:r>
          </a:p>
          <a:p>
            <a:pPr algn="ctr"/>
            <a:r>
              <a:rPr lang="en-US" sz="3200" dirty="0"/>
              <a:t>wholeugrain@fvst.dk</a:t>
            </a:r>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387557613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9449</TotalTime>
  <Words>941</Words>
  <Application>Microsoft Office PowerPoint</Application>
  <PresentationFormat>Widescreen</PresentationFormat>
  <Paragraphs>68</Paragraphs>
  <Slides>5</Slides>
  <Notes>5</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5</vt:i4>
      </vt:variant>
    </vt:vector>
  </HeadingPairs>
  <TitlesOfParts>
    <vt:vector size="11" baseType="lpstr">
      <vt:lpstr>Arial</vt:lpstr>
      <vt:lpstr>Calibri</vt:lpstr>
      <vt:lpstr>Calibri Light</vt:lpstr>
      <vt:lpstr>Times New Roman</vt:lpstr>
      <vt:lpstr>Wingdings</vt:lpstr>
      <vt:lpstr>Officeova tema</vt:lpstr>
      <vt:lpstr>PowerPoint-præsentation</vt:lpstr>
      <vt:lpstr>Background to the WholEUGrain Project</vt:lpstr>
      <vt:lpstr>The WholEUGrain project</vt:lpstr>
      <vt:lpstr>PowerPoint-præsentation</vt:lpstr>
      <vt:lpstr>If you want to engage or know more visit our Project website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Dea Zavadlav</dc:creator>
  <cp:lastModifiedBy>Sanne Møller Jensen (FVST)</cp:lastModifiedBy>
  <cp:revision>258</cp:revision>
  <dcterms:created xsi:type="dcterms:W3CDTF">2020-02-19T08:06:55Z</dcterms:created>
  <dcterms:modified xsi:type="dcterms:W3CDTF">2022-03-23T13:49:18Z</dcterms:modified>
</cp:coreProperties>
</file>